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C550"/>
    <a:srgbClr val="526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603B9F-1C55-0BF5-CD8F-FB885A27C62E}" v="29" dt="2025-02-11T15:03:56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Aparecida Christiano Santucci" userId="S::lchristiano@prefeitura.sp.gov.br::ead53f4a-85bd-45a6-a438-3dba61db4bfb" providerId="AD" clId="Web-{CB603B9F-1C55-0BF5-CD8F-FB885A27C62E}"/>
    <pc:docChg chg="modSld">
      <pc:chgData name="Laura Aparecida Christiano Santucci" userId="S::lchristiano@prefeitura.sp.gov.br::ead53f4a-85bd-45a6-a438-3dba61db4bfb" providerId="AD" clId="Web-{CB603B9F-1C55-0BF5-CD8F-FB885A27C62E}" dt="2025-02-11T15:03:56.542" v="17" actId="1076"/>
      <pc:docMkLst>
        <pc:docMk/>
      </pc:docMkLst>
      <pc:sldChg chg="addSp modSp">
        <pc:chgData name="Laura Aparecida Christiano Santucci" userId="S::lchristiano@prefeitura.sp.gov.br::ead53f4a-85bd-45a6-a438-3dba61db4bfb" providerId="AD" clId="Web-{CB603B9F-1C55-0BF5-CD8F-FB885A27C62E}" dt="2025-02-11T15:03:56.542" v="17" actId="1076"/>
        <pc:sldMkLst>
          <pc:docMk/>
          <pc:sldMk cId="3775651833" sldId="262"/>
        </pc:sldMkLst>
        <pc:spChg chg="mod">
          <ac:chgData name="Laura Aparecida Christiano Santucci" userId="S::lchristiano@prefeitura.sp.gov.br::ead53f4a-85bd-45a6-a438-3dba61db4bfb" providerId="AD" clId="Web-{CB603B9F-1C55-0BF5-CD8F-FB885A27C62E}" dt="2025-02-11T15:03:43.995" v="15" actId="1076"/>
          <ac:spMkLst>
            <pc:docMk/>
            <pc:sldMk cId="3775651833" sldId="262"/>
            <ac:spMk id="13" creationId="{00000000-0000-0000-0000-000000000000}"/>
          </ac:spMkLst>
        </pc:spChg>
        <pc:spChg chg="mod">
          <ac:chgData name="Laura Aparecida Christiano Santucci" userId="S::lchristiano@prefeitura.sp.gov.br::ead53f4a-85bd-45a6-a438-3dba61db4bfb" providerId="AD" clId="Web-{CB603B9F-1C55-0BF5-CD8F-FB885A27C62E}" dt="2025-02-11T14:59:32.703" v="2" actId="1076"/>
          <ac:spMkLst>
            <pc:docMk/>
            <pc:sldMk cId="3775651833" sldId="262"/>
            <ac:spMk id="20" creationId="{00000000-0000-0000-0000-000000000000}"/>
          </ac:spMkLst>
        </pc:spChg>
        <pc:spChg chg="mod">
          <ac:chgData name="Laura Aparecida Christiano Santucci" userId="S::lchristiano@prefeitura.sp.gov.br::ead53f4a-85bd-45a6-a438-3dba61db4bfb" providerId="AD" clId="Web-{CB603B9F-1C55-0BF5-CD8F-FB885A27C62E}" dt="2025-02-11T14:59:58.407" v="5" actId="20577"/>
          <ac:spMkLst>
            <pc:docMk/>
            <pc:sldMk cId="3775651833" sldId="262"/>
            <ac:spMk id="24" creationId="{00000000-0000-0000-0000-000000000000}"/>
          </ac:spMkLst>
        </pc:spChg>
        <pc:spChg chg="mod">
          <ac:chgData name="Laura Aparecida Christiano Santucci" userId="S::lchristiano@prefeitura.sp.gov.br::ead53f4a-85bd-45a6-a438-3dba61db4bfb" providerId="AD" clId="Web-{CB603B9F-1C55-0BF5-CD8F-FB885A27C62E}" dt="2025-02-11T15:03:56.542" v="17" actId="1076"/>
          <ac:spMkLst>
            <pc:docMk/>
            <pc:sldMk cId="3775651833" sldId="262"/>
            <ac:spMk id="26" creationId="{00000000-0000-0000-0000-000000000000}"/>
          </ac:spMkLst>
        </pc:spChg>
        <pc:picChg chg="add mod">
          <ac:chgData name="Laura Aparecida Christiano Santucci" userId="S::lchristiano@prefeitura.sp.gov.br::ead53f4a-85bd-45a6-a438-3dba61db4bfb" providerId="AD" clId="Web-{CB603B9F-1C55-0BF5-CD8F-FB885A27C62E}" dt="2025-02-11T14:59:24.515" v="1" actId="1076"/>
          <ac:picMkLst>
            <pc:docMk/>
            <pc:sldMk cId="3775651833" sldId="262"/>
            <ac:picMk id="2" creationId="{E829B0B7-1907-E86C-2E71-18017D8BA321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4T18:39:14.65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4T18:39:18.64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4T18:39:20.416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4T18:39:33.22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40AE2-A7C0-7415-3BDF-6428D4447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C33FF2-24D1-8E42-A234-FE21B707F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C1D12A-1BF1-419B-EABF-580155960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2E7CA7-8901-A27B-063F-B390E578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5694D8-72D6-835E-BC97-BCB5D2EC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195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B2A49-6FB0-0FD1-82A0-1D22F5DC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21BEF36-1537-871C-78E4-3B0ACFC63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5EF81C-CFE6-C63C-EE93-81EC9299C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FF2C43-E1C6-7792-4BE5-EF41ED61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25187C-B931-FC35-B39B-99436C3C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08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18B168-24A0-CB95-1AF5-DF1E0F9E1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D5F3CA8-1A50-A295-B51B-4390F6789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EC28ED-6F91-B8D6-E060-3DC659305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F3AF33-2BCB-4AB3-8882-517C6B61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B72AEA-7503-3516-8488-783997FE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3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4B7F8-8B4C-8200-A23E-7D95F133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CC7F22-08E5-7B85-3828-7D7B4564D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3FE825-FE2C-363D-536B-F44CEA7D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1BCB2C-F2BF-1ADC-6253-8482F5642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1B8377-8B17-0230-26D8-1218B2892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96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3D5A84-B0BB-93E8-44E7-655600C72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762278-6423-594D-5BBE-B33561918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3EB938-0D42-19E7-35F3-6078861DF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294135-D536-C000-CE93-BD6A7BCA7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60FB78-7227-1C87-043B-569986EF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01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D4958-74E4-2E68-E0A0-FB45BFE71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71490F-0A8C-FEA8-C83D-7461232A50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48F957-03B6-6D04-7CB3-DE9C5A470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420743-D57F-180D-A74C-C40DC368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AFB661B-89FD-4BBF-C671-C826AD813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46BDDD6-A690-D25E-3653-11C55F17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96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AC714-B976-8A2E-828B-1115F1BB1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CD6F598-0882-E877-8647-E6D343502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2CE41D-9E34-9098-929F-75D4CC8AE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5BACBE8-C120-76CD-5AD2-D797CB7FC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8CE048A-51C9-A085-12CC-E8A4D5900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FE9F03A-1407-B624-3EF2-77732A93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6213431-85FD-8932-3D0F-0A046708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2E59DB-D2A1-D87B-DEFA-F1E310255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56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1FDE9-48E6-AB6B-8373-DB120F8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E1506A1-DD06-B926-B1E8-DE71C1AF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B9EB4C-3DA2-FE6E-EF95-8AB62C5E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53378F8-6571-C8CB-49B1-153484E0E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53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28E735F-0B2A-3256-FF93-8D06ECA2D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0C62727-079C-DDC0-0389-6226D1D3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32FADD9-69A1-9F46-BC30-DC572C28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76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E110D-52E8-875A-63CA-6DCB5834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148A5E-18B8-0E59-C56A-9749507C9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7C1217F-0826-4220-E8CC-CC70EF0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F00854-1B34-B6D5-F8BE-D2FCE120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6A052F-DA59-A8CE-144D-5DA6F6725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402CF7-8C88-1881-8418-F8D71895B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09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FBE89-8473-3F27-F010-5E9ABECE0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F2499EB-A412-D8FC-7495-006609148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CF6F6AE-AE62-D9C8-E464-4CD9E9984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7C620B-92F4-F731-B9AC-BD7119ACF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9778AF-9B4D-AFAF-3277-FC19B6B8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943765-58A1-27CE-7E6E-5FAB532B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283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8212729-E30C-2DB7-4AF3-802103A07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0B150C6-0DBD-63DD-29B0-AF6E7193C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A53D72-91D3-302A-7FA6-35907EAAD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A91E6-6F51-4C86-84BB-99C3BA1EB2A2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BD9231-F123-A504-4090-02520FED9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2CD2EC-57B9-0080-7E69-5872A9629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B42A-D60C-4305-965E-7FAE88ECA7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37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customXml" Target="../ink/ink3.xml"/><Relationship Id="rId3" Type="http://schemas.openxmlformats.org/officeDocument/2006/relationships/image" Target="../media/image2.svg"/><Relationship Id="rId7" Type="http://schemas.openxmlformats.org/officeDocument/2006/relationships/image" Target="../media/image12.png"/><Relationship Id="rId12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3.png"/><Relationship Id="rId5" Type="http://schemas.openxmlformats.org/officeDocument/2006/relationships/image" Target="../media/image9.svg"/><Relationship Id="rId15" Type="http://schemas.openxmlformats.org/officeDocument/2006/relationships/image" Target="../media/image14.png"/><Relationship Id="rId4" Type="http://schemas.openxmlformats.org/officeDocument/2006/relationships/image" Target="../media/image8.png"/><Relationship Id="rId1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de cantos arredondados 22"/>
          <p:cNvSpPr/>
          <p:nvPr/>
        </p:nvSpPr>
        <p:spPr>
          <a:xfrm>
            <a:off x="6886661" y="1531916"/>
            <a:ext cx="4708854" cy="3231065"/>
          </a:xfrm>
          <a:prstGeom prst="roundRect">
            <a:avLst/>
          </a:prstGeom>
          <a:solidFill>
            <a:schemeClr val="accent5">
              <a:lumMod val="40000"/>
              <a:lumOff val="6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Fluxograma: Decisão 21"/>
          <p:cNvSpPr/>
          <p:nvPr/>
        </p:nvSpPr>
        <p:spPr>
          <a:xfrm>
            <a:off x="2579937" y="405189"/>
            <a:ext cx="3325091" cy="3004333"/>
          </a:xfrm>
          <a:prstGeom prst="flowChartDecision">
            <a:avLst/>
          </a:prstGeom>
          <a:solidFill>
            <a:schemeClr val="accent5">
              <a:lumMod val="40000"/>
              <a:lumOff val="60000"/>
              <a:alpha val="37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3116" y="4441217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3115" y="5177482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7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3114" y="5545623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8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3113" y="5925639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9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3112" y="4061204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1" name="Freeform 22"/>
          <p:cNvSpPr/>
          <p:nvPr/>
        </p:nvSpPr>
        <p:spPr>
          <a:xfrm>
            <a:off x="10494402" y="5396581"/>
            <a:ext cx="1692338" cy="1366419"/>
          </a:xfrm>
          <a:custGeom>
            <a:avLst/>
            <a:gdLst/>
            <a:ahLst/>
            <a:cxnLst/>
            <a:rect l="l" t="t" r="r" b="b"/>
            <a:pathLst>
              <a:path w="13519650" h="9512918">
                <a:moveTo>
                  <a:pt x="0" y="0"/>
                </a:moveTo>
                <a:lnTo>
                  <a:pt x="13519650" y="0"/>
                </a:lnTo>
                <a:lnTo>
                  <a:pt x="13519650" y="9512917"/>
                </a:lnTo>
                <a:lnTo>
                  <a:pt x="0" y="951291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6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3" name="Freeform 21"/>
          <p:cNvSpPr/>
          <p:nvPr/>
        </p:nvSpPr>
        <p:spPr>
          <a:xfrm>
            <a:off x="8864678" y="5841859"/>
            <a:ext cx="2629703" cy="1655123"/>
          </a:xfrm>
          <a:custGeom>
            <a:avLst/>
            <a:gdLst/>
            <a:ahLst/>
            <a:cxnLst/>
            <a:rect l="l" t="t" r="r" b="b"/>
            <a:pathLst>
              <a:path w="26458552" h="18598806">
                <a:moveTo>
                  <a:pt x="0" y="0"/>
                </a:moveTo>
                <a:lnTo>
                  <a:pt x="26458552" y="0"/>
                </a:lnTo>
                <a:lnTo>
                  <a:pt x="26458552" y="18598806"/>
                </a:lnTo>
                <a:lnTo>
                  <a:pt x="0" y="1859880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37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447021" y="3991397"/>
            <a:ext cx="4561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accent5"/>
                </a:solidFill>
              </a:rPr>
              <a:t>Solicitação de readaptação do próprio servidor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428934" y="4346878"/>
            <a:ext cx="6947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>
                <a:solidFill>
                  <a:schemeClr val="accent5"/>
                </a:solidFill>
              </a:rPr>
              <a:t>Solicitação de readaptação pelo médico perito da </a:t>
            </a:r>
            <a:r>
              <a:rPr lang="pt-BR" err="1">
                <a:solidFill>
                  <a:schemeClr val="accent5"/>
                </a:solidFill>
              </a:rPr>
              <a:t>COGESS</a:t>
            </a:r>
            <a:endParaRPr lang="pt-BR">
              <a:solidFill>
                <a:schemeClr val="accent5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23266" y="5091909"/>
            <a:ext cx="4118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accent5"/>
                </a:solidFill>
              </a:rPr>
              <a:t>Solicitação de revisão de laudo (Cessação)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54359" y="5476686"/>
            <a:ext cx="10080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">
              <a:lnSpc>
                <a:spcPct val="100000"/>
              </a:lnSpc>
              <a:spcBef>
                <a:spcPts val="635"/>
              </a:spcBef>
            </a:pPr>
            <a:r>
              <a:rPr lang="pt-BR" spc="-10" dirty="0">
                <a:solidFill>
                  <a:srgbClr val="5B9BD4"/>
                </a:solidFill>
                <a:cs typeface="Calibri"/>
              </a:rPr>
              <a:t>Encaminhamento para Comissão de Avaliação de Compatibilidade de Atividades da Readaptação Funcional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367988" y="5848575"/>
            <a:ext cx="10367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">
              <a:lnSpc>
                <a:spcPct val="100000"/>
              </a:lnSpc>
              <a:spcBef>
                <a:spcPts val="635"/>
              </a:spcBef>
            </a:pPr>
            <a:r>
              <a:rPr lang="pt-BR" sz="1800" dirty="0">
                <a:solidFill>
                  <a:srgbClr val="5B9BD4"/>
                </a:solidFill>
                <a:latin typeface="Calibri"/>
                <a:cs typeface="Calibri"/>
              </a:rPr>
              <a:t>Solicitação de Compatibilidade de função para o servidor readaptado (2ª instância)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234230" y="406329"/>
            <a:ext cx="48814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>
                <a:solidFill>
                  <a:schemeClr val="accent5">
                    <a:lumMod val="75000"/>
                  </a:schemeClr>
                </a:solidFill>
              </a:rPr>
              <a:t>COORDENADORIA DE GESTÃO DE SAÚDE DO SERVIDOR</a:t>
            </a:r>
          </a:p>
        </p:txBody>
      </p:sp>
      <p:sp>
        <p:nvSpPr>
          <p:cNvPr id="14" name="Freeform 21"/>
          <p:cNvSpPr/>
          <p:nvPr/>
        </p:nvSpPr>
        <p:spPr>
          <a:xfrm>
            <a:off x="10185748" y="2350988"/>
            <a:ext cx="3811978" cy="2674227"/>
          </a:xfrm>
          <a:custGeom>
            <a:avLst/>
            <a:gdLst/>
            <a:ahLst/>
            <a:cxnLst/>
            <a:rect l="l" t="t" r="r" b="b"/>
            <a:pathLst>
              <a:path w="26458552" h="18598806">
                <a:moveTo>
                  <a:pt x="0" y="0"/>
                </a:moveTo>
                <a:lnTo>
                  <a:pt x="26458552" y="0"/>
                </a:lnTo>
                <a:lnTo>
                  <a:pt x="26458552" y="18598806"/>
                </a:lnTo>
                <a:lnTo>
                  <a:pt x="0" y="1859880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37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4" name="CaixaDeTexto 23"/>
          <p:cNvSpPr txBox="1"/>
          <p:nvPr/>
        </p:nvSpPr>
        <p:spPr>
          <a:xfrm>
            <a:off x="6851036" y="2499304"/>
            <a:ext cx="5588591" cy="10669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800"/>
              </a:lnSpc>
            </a:pPr>
            <a:r>
              <a:rPr lang="pt-BR" sz="2800" b="1" dirty="0">
                <a:latin typeface="Calibri Light"/>
                <a:ea typeface="Calibri Light"/>
                <a:cs typeface="Calibri Light"/>
              </a:rPr>
              <a:t>FLUXOGRAMAS:</a:t>
            </a:r>
          </a:p>
          <a:p>
            <a:pPr>
              <a:lnSpc>
                <a:spcPts val="3800"/>
              </a:lnSpc>
            </a:pPr>
            <a:r>
              <a:rPr lang="pt-BR" sz="2500" b="1" dirty="0">
                <a:latin typeface="Calibri Light"/>
                <a:ea typeface="Calibri Light"/>
                <a:cs typeface="Calibri Light"/>
              </a:rPr>
              <a:t>Readaptação funcional</a:t>
            </a:r>
          </a:p>
        </p:txBody>
      </p:sp>
      <p:sp>
        <p:nvSpPr>
          <p:cNvPr id="21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43015" y="4807382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433166" y="4721809"/>
            <a:ext cx="5082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accent5"/>
                </a:solidFill>
              </a:rPr>
              <a:t>Solicitação de revisão de laudo (Complementação)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241885" y="6476673"/>
            <a:ext cx="10790300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1200" b="1" dirty="0"/>
              <a:t>*Os documentos apensados aos processos, como subsídios médicos  e requerimentos,  deverão ter sido emitidos há no máximo 90 dias da data de solicitação.</a:t>
            </a:r>
            <a:endParaRPr lang="pt-BR" sz="1200" b="1">
              <a:ea typeface="Calibri"/>
              <a:cs typeface="Calibri"/>
            </a:endParaRPr>
          </a:p>
        </p:txBody>
      </p:sp>
      <p:pic>
        <p:nvPicPr>
          <p:cNvPr id="2" name="Imagem 1" descr="Uma imagem contendo Texto&#10;&#10;O conteúdo gerado por IA pode estar incorreto.">
            <a:extLst>
              <a:ext uri="{FF2B5EF4-FFF2-40B4-BE49-F238E27FC236}">
                <a16:creationId xmlns:a16="http://schemas.microsoft.com/office/drawing/2014/main" id="{E829B0B7-1907-E86C-2E71-18017D8BA3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53792" y="287171"/>
            <a:ext cx="15621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5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Conector de Seta Reta 145">
            <a:extLst>
              <a:ext uri="{FF2B5EF4-FFF2-40B4-BE49-F238E27FC236}">
                <a16:creationId xmlns:a16="http://schemas.microsoft.com/office/drawing/2014/main" id="{0E97485D-B805-D178-2AEA-127A449509AC}"/>
              </a:ext>
            </a:extLst>
          </p:cNvPr>
          <p:cNvCxnSpPr>
            <a:cxnSpLocks/>
          </p:cNvCxnSpPr>
          <p:nvPr/>
        </p:nvCxnSpPr>
        <p:spPr>
          <a:xfrm flipH="1">
            <a:off x="10171957" y="1313805"/>
            <a:ext cx="1" cy="729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100568" y="3648250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7">
            <a:extLst>
              <a:ext uri="{FF2B5EF4-FFF2-40B4-BE49-F238E27FC236}">
                <a16:creationId xmlns:a16="http://schemas.microsoft.com/office/drawing/2014/main" id="{D7F41C60-BBE2-8B99-86CD-5E8E14E1B872}"/>
              </a:ext>
            </a:extLst>
          </p:cNvPr>
          <p:cNvSpPr/>
          <p:nvPr/>
        </p:nvSpPr>
        <p:spPr>
          <a:xfrm>
            <a:off x="647114" y="96838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73FD1B1-5485-DDEC-51E2-343692E00D70}"/>
              </a:ext>
            </a:extLst>
          </p:cNvPr>
          <p:cNvSpPr txBox="1"/>
          <p:nvPr/>
        </p:nvSpPr>
        <p:spPr>
          <a:xfrm>
            <a:off x="1102123" y="1141652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Servidor</a:t>
            </a:r>
          </a:p>
        </p:txBody>
      </p:sp>
      <p:sp>
        <p:nvSpPr>
          <p:cNvPr id="7" name="Freeform 17">
            <a:extLst>
              <a:ext uri="{FF2B5EF4-FFF2-40B4-BE49-F238E27FC236}">
                <a16:creationId xmlns:a16="http://schemas.microsoft.com/office/drawing/2014/main" id="{D3731846-BF3F-D2A9-BFAF-65102489CE17}"/>
              </a:ext>
            </a:extLst>
          </p:cNvPr>
          <p:cNvSpPr/>
          <p:nvPr/>
        </p:nvSpPr>
        <p:spPr>
          <a:xfrm>
            <a:off x="2846332" y="9669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A0C210E-B0F5-9397-4C3C-A88E8242D906}"/>
              </a:ext>
            </a:extLst>
          </p:cNvPr>
          <p:cNvSpPr txBox="1"/>
          <p:nvPr/>
        </p:nvSpPr>
        <p:spPr>
          <a:xfrm>
            <a:off x="3445720" y="11705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Chefia </a:t>
            </a: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031EB4FC-738C-B0F6-F4F3-E898FE1F716E}"/>
              </a:ext>
            </a:extLst>
          </p:cNvPr>
          <p:cNvSpPr/>
          <p:nvPr/>
        </p:nvSpPr>
        <p:spPr>
          <a:xfrm>
            <a:off x="5036079" y="9669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678616D-71F1-006D-8ED5-475250E9D6B9}"/>
              </a:ext>
            </a:extLst>
          </p:cNvPr>
          <p:cNvSpPr txBox="1"/>
          <p:nvPr/>
        </p:nvSpPr>
        <p:spPr>
          <a:xfrm>
            <a:off x="5635467" y="11705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2B57309-D332-A0C7-73BB-AA41E0708AE2}"/>
              </a:ext>
            </a:extLst>
          </p:cNvPr>
          <p:cNvSpPr txBox="1"/>
          <p:nvPr/>
        </p:nvSpPr>
        <p:spPr>
          <a:xfrm>
            <a:off x="1385036" y="430010"/>
            <a:ext cx="3112158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1000" dirty="0">
                <a:cs typeface="Calibri"/>
              </a:rPr>
              <a:t>a) Requerimento de Readaptação Funcional;</a:t>
            </a:r>
            <a:endParaRPr lang="pt-BR" dirty="0">
              <a:cs typeface="Calibri" panose="020F0502020204030204"/>
            </a:endParaRPr>
          </a:p>
          <a:p>
            <a:r>
              <a:rPr lang="pt-BR" sz="1000" dirty="0">
                <a:cs typeface="Calibri"/>
              </a:rPr>
              <a:t>b) Formulário Médico de Solicitação;</a:t>
            </a:r>
          </a:p>
          <a:p>
            <a:r>
              <a:rPr lang="pt-BR" sz="1000" dirty="0"/>
              <a:t>c) Subsídios médicos e de tratamento de saúde.</a:t>
            </a:r>
            <a:endParaRPr lang="pt-BR" sz="1000" dirty="0">
              <a:cs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5153510" y="59389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Primeira readaptação?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553B8BDA-06C9-96CF-9687-4483B2282C85}"/>
              </a:ext>
            </a:extLst>
          </p:cNvPr>
          <p:cNvSpPr txBox="1"/>
          <p:nvPr/>
        </p:nvSpPr>
        <p:spPr>
          <a:xfrm>
            <a:off x="7049547" y="80652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Sim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B9EBF1E-70A8-C56F-A674-2A29AB824F24}"/>
              </a:ext>
            </a:extLst>
          </p:cNvPr>
          <p:cNvSpPr txBox="1"/>
          <p:nvPr/>
        </p:nvSpPr>
        <p:spPr>
          <a:xfrm>
            <a:off x="7569632" y="419557"/>
            <a:ext cx="13721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Autua processo SEI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D6E888DD-843E-7B09-55F5-83591735797E}"/>
              </a:ext>
            </a:extLst>
          </p:cNvPr>
          <p:cNvSpPr txBox="1"/>
          <p:nvPr/>
        </p:nvSpPr>
        <p:spPr>
          <a:xfrm>
            <a:off x="7426495" y="1834686"/>
            <a:ext cx="16410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/>
              <a:t>Utiliza o mesmo processo SEI da Readaptação Anterior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BA4940D-A6C5-D8B9-DC42-B5059D00BE4F}"/>
              </a:ext>
            </a:extLst>
          </p:cNvPr>
          <p:cNvSpPr txBox="1"/>
          <p:nvPr/>
        </p:nvSpPr>
        <p:spPr>
          <a:xfrm>
            <a:off x="7096812" y="159482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B13F6F18-303D-6FA7-2B11-60C7722DC941}"/>
              </a:ext>
            </a:extLst>
          </p:cNvPr>
          <p:cNvGrpSpPr/>
          <p:nvPr/>
        </p:nvGrpSpPr>
        <p:grpSpPr>
          <a:xfrm>
            <a:off x="9594324" y="961995"/>
            <a:ext cx="1155267" cy="512230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3DE53B1-106F-CB1C-C45E-BF8C625C7E8F}"/>
              </a:ext>
            </a:extLst>
          </p:cNvPr>
          <p:cNvSpPr txBox="1"/>
          <p:nvPr/>
        </p:nvSpPr>
        <p:spPr>
          <a:xfrm>
            <a:off x="9812879" y="1028444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E9C015A7-337C-1358-B16F-D246429305C2}"/>
              </a:ext>
            </a:extLst>
          </p:cNvPr>
          <p:cNvSpPr txBox="1"/>
          <p:nvPr/>
        </p:nvSpPr>
        <p:spPr>
          <a:xfrm>
            <a:off x="9474537" y="705813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/>
              <a:t>SEGES/COGEES/COAP</a:t>
            </a:r>
          </a:p>
        </p:txBody>
      </p:sp>
      <p:grpSp>
        <p:nvGrpSpPr>
          <p:cNvPr id="34" name="Group 5">
            <a:extLst>
              <a:ext uri="{FF2B5EF4-FFF2-40B4-BE49-F238E27FC236}">
                <a16:creationId xmlns:a16="http://schemas.microsoft.com/office/drawing/2014/main" id="{9D81143B-5F7D-67E5-DD32-29223C779895}"/>
              </a:ext>
            </a:extLst>
          </p:cNvPr>
          <p:cNvGrpSpPr/>
          <p:nvPr/>
        </p:nvGrpSpPr>
        <p:grpSpPr>
          <a:xfrm>
            <a:off x="9439141" y="2075828"/>
            <a:ext cx="1694945" cy="1098359"/>
            <a:chOff x="-260457" y="-123826"/>
            <a:chExt cx="933557" cy="812800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DC4F7D06-A3BA-B444-8007-3032BAB2C18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36" name="TextBox 7">
              <a:extLst>
                <a:ext uri="{FF2B5EF4-FFF2-40B4-BE49-F238E27FC236}">
                  <a16:creationId xmlns:a16="http://schemas.microsoft.com/office/drawing/2014/main" id="{97C2849F-3F78-425C-2E0A-8252E1D258AD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305DB694-2C55-45FC-415A-2C906943D11E}"/>
              </a:ext>
            </a:extLst>
          </p:cNvPr>
          <p:cNvSpPr txBox="1"/>
          <p:nvPr/>
        </p:nvSpPr>
        <p:spPr>
          <a:xfrm>
            <a:off x="9368485" y="239417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Documentação completa?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F6C72878-9131-26DB-073F-19AA1ACAFD08}"/>
              </a:ext>
            </a:extLst>
          </p:cNvPr>
          <p:cNvSpPr txBox="1"/>
          <p:nvPr/>
        </p:nvSpPr>
        <p:spPr>
          <a:xfrm>
            <a:off x="10906223" y="2474474"/>
            <a:ext cx="41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2D243982-05D9-AA9D-8022-8DE40886EC7C}"/>
              </a:ext>
            </a:extLst>
          </p:cNvPr>
          <p:cNvSpPr txBox="1"/>
          <p:nvPr/>
        </p:nvSpPr>
        <p:spPr>
          <a:xfrm>
            <a:off x="9032705" y="2451066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cxnSp>
        <p:nvCxnSpPr>
          <p:cNvPr id="42" name="Conector: Angulado 41">
            <a:extLst>
              <a:ext uri="{FF2B5EF4-FFF2-40B4-BE49-F238E27FC236}">
                <a16:creationId xmlns:a16="http://schemas.microsoft.com/office/drawing/2014/main" id="{44AD1DD9-90C7-0390-4273-A01F5909B934}"/>
              </a:ext>
            </a:extLst>
          </p:cNvPr>
          <p:cNvCxnSpPr>
            <a:cxnSpLocks/>
            <a:stCxn id="40" idx="1"/>
            <a:endCxn id="10" idx="2"/>
          </p:cNvCxnSpPr>
          <p:nvPr/>
        </p:nvCxnSpPr>
        <p:spPr>
          <a:xfrm rot="10800000">
            <a:off x="6124753" y="1682770"/>
            <a:ext cx="2907953" cy="9067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2">
            <a:extLst>
              <a:ext uri="{FF2B5EF4-FFF2-40B4-BE49-F238E27FC236}">
                <a16:creationId xmlns:a16="http://schemas.microsoft.com/office/drawing/2014/main" id="{1FC640C5-7F9F-24F5-8C5F-A4E3464AD392}"/>
              </a:ext>
            </a:extLst>
          </p:cNvPr>
          <p:cNvGrpSpPr/>
          <p:nvPr/>
        </p:nvGrpSpPr>
        <p:grpSpPr>
          <a:xfrm>
            <a:off x="10153925" y="3327868"/>
            <a:ext cx="1852267" cy="527727"/>
            <a:chOff x="0" y="0"/>
            <a:chExt cx="812800" cy="39339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493860F6-ADFE-F197-6FB9-13C335FDDD61}"/>
              </a:ext>
            </a:extLst>
          </p:cNvPr>
          <p:cNvSpPr txBox="1"/>
          <p:nvPr/>
        </p:nvSpPr>
        <p:spPr>
          <a:xfrm>
            <a:off x="10044613" y="3384429"/>
            <a:ext cx="2058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Agendamento de perícia médica presencial</a:t>
            </a:r>
          </a:p>
        </p:txBody>
      </p:sp>
      <p:grpSp>
        <p:nvGrpSpPr>
          <p:cNvPr id="51" name="Group 5">
            <a:extLst>
              <a:ext uri="{FF2B5EF4-FFF2-40B4-BE49-F238E27FC236}">
                <a16:creationId xmlns:a16="http://schemas.microsoft.com/office/drawing/2014/main" id="{CE092100-29DD-DAED-A1C7-73E1742531F7}"/>
              </a:ext>
            </a:extLst>
          </p:cNvPr>
          <p:cNvGrpSpPr/>
          <p:nvPr/>
        </p:nvGrpSpPr>
        <p:grpSpPr>
          <a:xfrm>
            <a:off x="10378414" y="4206675"/>
            <a:ext cx="1694945" cy="1098359"/>
            <a:chOff x="-260457" y="-123826"/>
            <a:chExt cx="933557" cy="812800"/>
          </a:xfrm>
        </p:grpSpPr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id="{37AE7BB2-857B-4072-500D-C1DBF59406D2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53" name="TextBox 7">
              <a:extLst>
                <a:ext uri="{FF2B5EF4-FFF2-40B4-BE49-F238E27FC236}">
                  <a16:creationId xmlns:a16="http://schemas.microsoft.com/office/drawing/2014/main" id="{98D86704-2380-F881-E68D-FC77270D94BB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6457AA36-DD99-1CB6-FF5E-F45C7F3FC9AF}"/>
              </a:ext>
            </a:extLst>
          </p:cNvPr>
          <p:cNvSpPr txBox="1"/>
          <p:nvPr/>
        </p:nvSpPr>
        <p:spPr>
          <a:xfrm>
            <a:off x="10620715" y="4453375"/>
            <a:ext cx="9684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Servidor compareceu a perícia?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D8F14205-6D75-0F64-8B89-8DDD2E12F551}"/>
              </a:ext>
            </a:extLst>
          </p:cNvPr>
          <p:cNvSpPr txBox="1"/>
          <p:nvPr/>
        </p:nvSpPr>
        <p:spPr>
          <a:xfrm>
            <a:off x="10085685" y="446255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7B9B1D49-6A49-E5C8-0CC1-410322E6FAF5}"/>
              </a:ext>
            </a:extLst>
          </p:cNvPr>
          <p:cNvSpPr txBox="1"/>
          <p:nvPr/>
        </p:nvSpPr>
        <p:spPr>
          <a:xfrm>
            <a:off x="11104929" y="5258510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id="{7BFA04D9-770A-0E03-3F09-70C9DFBA552F}"/>
              </a:ext>
            </a:extLst>
          </p:cNvPr>
          <p:cNvGrpSpPr/>
          <p:nvPr/>
        </p:nvGrpSpPr>
        <p:grpSpPr>
          <a:xfrm>
            <a:off x="4895458" y="4206675"/>
            <a:ext cx="1694945" cy="1098359"/>
            <a:chOff x="-260457" y="-123826"/>
            <a:chExt cx="933557" cy="812800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67" name="TextBox 7">
              <a:extLst>
                <a:ext uri="{FF2B5EF4-FFF2-40B4-BE49-F238E27FC236}">
                  <a16:creationId xmlns:a16="http://schemas.microsoft.com/office/drawing/2014/main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BF20E77C-99F6-3352-C207-D4D0DBEC25CF}"/>
              </a:ext>
            </a:extLst>
          </p:cNvPr>
          <p:cNvSpPr txBox="1"/>
          <p:nvPr/>
        </p:nvSpPr>
        <p:spPr>
          <a:xfrm>
            <a:off x="4812770" y="4505343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Novo pedido de agendamento?</a:t>
            </a:r>
          </a:p>
        </p:txBody>
      </p:sp>
      <p:sp>
        <p:nvSpPr>
          <p:cNvPr id="69" name="Freeform 17">
            <a:extLst>
              <a:ext uri="{FF2B5EF4-FFF2-40B4-BE49-F238E27FC236}">
                <a16:creationId xmlns:a16="http://schemas.microsoft.com/office/drawing/2014/main" id="{96ED0C25-C602-3804-66CF-B99B59B131E2}"/>
              </a:ext>
            </a:extLst>
          </p:cNvPr>
          <p:cNvSpPr/>
          <p:nvPr/>
        </p:nvSpPr>
        <p:spPr>
          <a:xfrm>
            <a:off x="6643275" y="433302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8F9D0C17-1EF5-9FEE-BFC4-8A4B66C6D286}"/>
              </a:ext>
            </a:extLst>
          </p:cNvPr>
          <p:cNvSpPr txBox="1"/>
          <p:nvPr/>
        </p:nvSpPr>
        <p:spPr>
          <a:xfrm>
            <a:off x="7242663" y="4536656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2FF8E947-DAA7-6144-5F14-6AE46201AD09}"/>
              </a:ext>
            </a:extLst>
          </p:cNvPr>
          <p:cNvSpPr txBox="1"/>
          <p:nvPr/>
        </p:nvSpPr>
        <p:spPr>
          <a:xfrm>
            <a:off x="5420834" y="398221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879FE572-EA8A-5D0D-8444-A4CCF561A012}"/>
              </a:ext>
            </a:extLst>
          </p:cNvPr>
          <p:cNvSpPr txBox="1"/>
          <p:nvPr/>
        </p:nvSpPr>
        <p:spPr>
          <a:xfrm>
            <a:off x="4532934" y="4595905"/>
            <a:ext cx="620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7286A094-0781-2B1B-C744-DF083645E5DB}"/>
              </a:ext>
            </a:extLst>
          </p:cNvPr>
          <p:cNvSpPr txBox="1"/>
          <p:nvPr/>
        </p:nvSpPr>
        <p:spPr>
          <a:xfrm>
            <a:off x="2933099" y="4581091"/>
            <a:ext cx="1620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Conclui processo </a:t>
            </a:r>
          </a:p>
        </p:txBody>
      </p:sp>
      <p:grpSp>
        <p:nvGrpSpPr>
          <p:cNvPr id="93" name="Group 2">
            <a:extLst>
              <a:ext uri="{FF2B5EF4-FFF2-40B4-BE49-F238E27FC236}">
                <a16:creationId xmlns:a16="http://schemas.microsoft.com/office/drawing/2014/main" id="{80217AB5-1AF7-A3B0-B0C4-7C5779ADAB05}"/>
              </a:ext>
            </a:extLst>
          </p:cNvPr>
          <p:cNvGrpSpPr/>
          <p:nvPr/>
        </p:nvGrpSpPr>
        <p:grpSpPr>
          <a:xfrm>
            <a:off x="10396798" y="5750395"/>
            <a:ext cx="1641076" cy="750514"/>
            <a:chOff x="0" y="0"/>
            <a:chExt cx="812800" cy="393390"/>
          </a:xfrm>
        </p:grpSpPr>
        <p:sp>
          <p:nvSpPr>
            <p:cNvPr id="94" name="Freeform 3">
              <a:extLst>
                <a:ext uri="{FF2B5EF4-FFF2-40B4-BE49-F238E27FC236}">
                  <a16:creationId xmlns:a16="http://schemas.microsoft.com/office/drawing/2014/main" id="{74EB9148-119F-5303-AC74-EA320E1F8BA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95" name="TextBox 4">
              <a:extLst>
                <a:ext uri="{FF2B5EF4-FFF2-40B4-BE49-F238E27FC236}">
                  <a16:creationId xmlns:a16="http://schemas.microsoft.com/office/drawing/2014/main" id="{8F5B2330-17C3-3223-40AF-4DF622FB961A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92" name="CaixaDeTexto 91">
            <a:extLst>
              <a:ext uri="{FF2B5EF4-FFF2-40B4-BE49-F238E27FC236}">
                <a16:creationId xmlns:a16="http://schemas.microsoft.com/office/drawing/2014/main" id="{BC5B41B7-1C85-EE71-FE65-4AFD4CF4C614}"/>
              </a:ext>
            </a:extLst>
          </p:cNvPr>
          <p:cNvSpPr txBox="1"/>
          <p:nvPr/>
        </p:nvSpPr>
        <p:spPr>
          <a:xfrm>
            <a:off x="10307444" y="5876681"/>
            <a:ext cx="1839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Emissão do laudo </a:t>
            </a:r>
          </a:p>
          <a:p>
            <a:pPr algn="ctr"/>
            <a:r>
              <a:rPr lang="pt-BR" sz="1200" dirty="0">
                <a:solidFill>
                  <a:schemeClr val="bg1"/>
                </a:solidFill>
              </a:rPr>
              <a:t>médico</a:t>
            </a:r>
          </a:p>
        </p:txBody>
      </p:sp>
      <p:sp>
        <p:nvSpPr>
          <p:cNvPr id="96" name="Freeform 17">
            <a:extLst>
              <a:ext uri="{FF2B5EF4-FFF2-40B4-BE49-F238E27FC236}">
                <a16:creationId xmlns:a16="http://schemas.microsoft.com/office/drawing/2014/main" id="{8EE7666E-75A6-3E9E-9A7A-658DC2B16A30}"/>
              </a:ext>
            </a:extLst>
          </p:cNvPr>
          <p:cNvSpPr/>
          <p:nvPr/>
        </p:nvSpPr>
        <p:spPr>
          <a:xfrm>
            <a:off x="6696413" y="564301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97" name="CaixaDeTexto 96">
            <a:extLst>
              <a:ext uri="{FF2B5EF4-FFF2-40B4-BE49-F238E27FC236}">
                <a16:creationId xmlns:a16="http://schemas.microsoft.com/office/drawing/2014/main" id="{73CBC8A9-EBB8-EA5B-A295-0F7672E1D8C6}"/>
              </a:ext>
            </a:extLst>
          </p:cNvPr>
          <p:cNvSpPr txBox="1"/>
          <p:nvPr/>
        </p:nvSpPr>
        <p:spPr>
          <a:xfrm>
            <a:off x="7295801" y="5846651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grpSp>
        <p:nvGrpSpPr>
          <p:cNvPr id="98" name="Group 5">
            <a:extLst>
              <a:ext uri="{FF2B5EF4-FFF2-40B4-BE49-F238E27FC236}">
                <a16:creationId xmlns:a16="http://schemas.microsoft.com/office/drawing/2014/main" id="{EC2B670D-66DF-F040-4457-E514C390D826}"/>
              </a:ext>
            </a:extLst>
          </p:cNvPr>
          <p:cNvGrpSpPr/>
          <p:nvPr/>
        </p:nvGrpSpPr>
        <p:grpSpPr>
          <a:xfrm>
            <a:off x="4921148" y="5469202"/>
            <a:ext cx="1694945" cy="1098359"/>
            <a:chOff x="-260457" y="-123826"/>
            <a:chExt cx="933557" cy="812800"/>
          </a:xfrm>
        </p:grpSpPr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00" name="TextBox 7">
              <a:extLst>
                <a:ext uri="{FF2B5EF4-FFF2-40B4-BE49-F238E27FC236}">
                  <a16:creationId xmlns:a16="http://schemas.microsoft.com/office/drawing/2014/main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EDF17A6E-8E8C-8B94-017B-C18B5D14531A}"/>
              </a:ext>
            </a:extLst>
          </p:cNvPr>
          <p:cNvSpPr txBox="1"/>
          <p:nvPr/>
        </p:nvSpPr>
        <p:spPr>
          <a:xfrm>
            <a:off x="4891278" y="5705660"/>
            <a:ext cx="1506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Pedido de readaptação deferido?</a:t>
            </a: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5A7A6F39-E89D-C06B-A2E6-F928BFBCECE7}"/>
              </a:ext>
            </a:extLst>
          </p:cNvPr>
          <p:cNvSpPr txBox="1"/>
          <p:nvPr/>
        </p:nvSpPr>
        <p:spPr>
          <a:xfrm>
            <a:off x="4547409" y="585843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37A19713-FB68-E798-41FD-DF61FAFF4FD6}"/>
              </a:ext>
            </a:extLst>
          </p:cNvPr>
          <p:cNvSpPr txBox="1"/>
          <p:nvPr/>
        </p:nvSpPr>
        <p:spPr>
          <a:xfrm>
            <a:off x="5455736" y="6558644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04" name="Group 5">
            <a:extLst>
              <a:ext uri="{FF2B5EF4-FFF2-40B4-BE49-F238E27FC236}">
                <a16:creationId xmlns:a16="http://schemas.microsoft.com/office/drawing/2014/main" id="{10A59243-7E30-8692-211C-85A87A17B915}"/>
              </a:ext>
            </a:extLst>
          </p:cNvPr>
          <p:cNvGrpSpPr/>
          <p:nvPr/>
        </p:nvGrpSpPr>
        <p:grpSpPr>
          <a:xfrm>
            <a:off x="2807284" y="5447751"/>
            <a:ext cx="1694945" cy="1098359"/>
            <a:chOff x="-260457" y="-123826"/>
            <a:chExt cx="933557" cy="812800"/>
          </a:xfrm>
        </p:grpSpPr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06" name="TextBox 7">
              <a:extLst>
                <a:ext uri="{FF2B5EF4-FFF2-40B4-BE49-F238E27FC236}">
                  <a16:creationId xmlns:a16="http://schemas.microsoft.com/office/drawing/2014/main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7" name="CaixaDeTexto 106">
            <a:extLst>
              <a:ext uri="{FF2B5EF4-FFF2-40B4-BE49-F238E27FC236}">
                <a16:creationId xmlns:a16="http://schemas.microsoft.com/office/drawing/2014/main" id="{ECCA03E1-8B4E-8617-7420-EDF84C4D65E7}"/>
              </a:ext>
            </a:extLst>
          </p:cNvPr>
          <p:cNvSpPr txBox="1"/>
          <p:nvPr/>
        </p:nvSpPr>
        <p:spPr>
          <a:xfrm>
            <a:off x="2777414" y="5779745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23105390-F861-B05F-2B37-824C57BF8ED9}"/>
              </a:ext>
            </a:extLst>
          </p:cNvPr>
          <p:cNvSpPr txBox="1"/>
          <p:nvPr/>
        </p:nvSpPr>
        <p:spPr>
          <a:xfrm>
            <a:off x="3305666" y="521799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9" name="CaixaDeTexto 108">
            <a:extLst>
              <a:ext uri="{FF2B5EF4-FFF2-40B4-BE49-F238E27FC236}">
                <a16:creationId xmlns:a16="http://schemas.microsoft.com/office/drawing/2014/main" id="{53EE5418-0D72-1BD0-1364-D2E6797B3210}"/>
              </a:ext>
            </a:extLst>
          </p:cNvPr>
          <p:cNvSpPr txBox="1"/>
          <p:nvPr/>
        </p:nvSpPr>
        <p:spPr>
          <a:xfrm>
            <a:off x="2609253" y="599380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10" name="Group 2">
            <a:extLst>
              <a:ext uri="{FF2B5EF4-FFF2-40B4-BE49-F238E27FC236}">
                <a16:creationId xmlns:a16="http://schemas.microsoft.com/office/drawing/2014/main" id="{F6EE6A1E-D679-DD21-624C-C14E9D34C0BB}"/>
              </a:ext>
            </a:extLst>
          </p:cNvPr>
          <p:cNvGrpSpPr/>
          <p:nvPr/>
        </p:nvGrpSpPr>
        <p:grpSpPr>
          <a:xfrm>
            <a:off x="295246" y="3339949"/>
            <a:ext cx="2049353" cy="820379"/>
            <a:chOff x="0" y="0"/>
            <a:chExt cx="812800" cy="393390"/>
          </a:xfrm>
        </p:grpSpPr>
        <p:sp>
          <p:nvSpPr>
            <p:cNvPr id="111" name="Freeform 3">
              <a:extLst>
                <a:ext uri="{FF2B5EF4-FFF2-40B4-BE49-F238E27FC236}">
                  <a16:creationId xmlns:a16="http://schemas.microsoft.com/office/drawing/2014/main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12" name="TextBox 4">
              <a:extLst>
                <a:ext uri="{FF2B5EF4-FFF2-40B4-BE49-F238E27FC236}">
                  <a16:creationId xmlns:a16="http://schemas.microsoft.com/office/drawing/2014/main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13" name="CaixaDeTexto 112">
            <a:extLst>
              <a:ext uri="{FF2B5EF4-FFF2-40B4-BE49-F238E27FC236}">
                <a16:creationId xmlns:a16="http://schemas.microsoft.com/office/drawing/2014/main" id="{5998F5B6-0C99-5C24-1409-DD966AC83FF8}"/>
              </a:ext>
            </a:extLst>
          </p:cNvPr>
          <p:cNvSpPr txBox="1"/>
          <p:nvPr/>
        </p:nvSpPr>
        <p:spPr>
          <a:xfrm>
            <a:off x="261504" y="3336164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Inserir: Requerimento de Recurso; Novos subsídios médicos que justifiquem a reanálise do caso</a:t>
            </a:r>
          </a:p>
        </p:txBody>
      </p:sp>
      <p:grpSp>
        <p:nvGrpSpPr>
          <p:cNvPr id="123" name="Group 2">
            <a:extLst>
              <a:ext uri="{FF2B5EF4-FFF2-40B4-BE49-F238E27FC236}">
                <a16:creationId xmlns:a16="http://schemas.microsoft.com/office/drawing/2014/main" id="{45A7DF3D-5FED-D555-925A-C132C1EB0BE4}"/>
              </a:ext>
            </a:extLst>
          </p:cNvPr>
          <p:cNvGrpSpPr/>
          <p:nvPr/>
        </p:nvGrpSpPr>
        <p:grpSpPr>
          <a:xfrm>
            <a:off x="205521" y="5701007"/>
            <a:ext cx="2348035" cy="774304"/>
            <a:chOff x="0" y="0"/>
            <a:chExt cx="812800" cy="393390"/>
          </a:xfrm>
        </p:grpSpPr>
        <p:sp>
          <p:nvSpPr>
            <p:cNvPr id="124" name="Freeform 3">
              <a:extLst>
                <a:ext uri="{FF2B5EF4-FFF2-40B4-BE49-F238E27FC236}">
                  <a16:creationId xmlns:a16="http://schemas.microsoft.com/office/drawing/2014/main" id="{CCA3357B-1D38-FCA7-9511-16558853BB0C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25" name="TextBox 4">
              <a:extLst>
                <a:ext uri="{FF2B5EF4-FFF2-40B4-BE49-F238E27FC236}">
                  <a16:creationId xmlns:a16="http://schemas.microsoft.com/office/drawing/2014/main" id="{D8118157-8391-C594-A156-61C6A848D19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26" name="CaixaDeTexto 125">
            <a:extLst>
              <a:ext uri="{FF2B5EF4-FFF2-40B4-BE49-F238E27FC236}">
                <a16:creationId xmlns:a16="http://schemas.microsoft.com/office/drawing/2014/main" id="{684197F3-FDFD-C9D1-0EDB-FC93B08E8EEF}"/>
              </a:ext>
            </a:extLst>
          </p:cNvPr>
          <p:cNvSpPr txBox="1"/>
          <p:nvPr/>
        </p:nvSpPr>
        <p:spPr>
          <a:xfrm>
            <a:off x="250057" y="5761167"/>
            <a:ext cx="2233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Retorna o processo para unidade de trabalho para a atribuição de  novas atividades</a:t>
            </a:r>
          </a:p>
        </p:txBody>
      </p: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533182" y="13977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de Seta Reta 129">
            <a:extLst>
              <a:ext uri="{FF2B5EF4-FFF2-40B4-BE49-F238E27FC236}">
                <a16:creationId xmlns:a16="http://schemas.microsoft.com/office/drawing/2014/main" id="{F942963F-CA5A-85A7-2798-DF00AD8FDEB6}"/>
              </a:ext>
            </a:extLst>
          </p:cNvPr>
          <p:cNvCxnSpPr>
            <a:cxnSpLocks/>
          </p:cNvCxnSpPr>
          <p:nvPr/>
        </p:nvCxnSpPr>
        <p:spPr>
          <a:xfrm>
            <a:off x="4746952" y="13977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de Seta Reta 130">
            <a:extLst>
              <a:ext uri="{FF2B5EF4-FFF2-40B4-BE49-F238E27FC236}">
                <a16:creationId xmlns:a16="http://schemas.microsoft.com/office/drawing/2014/main" id="{6A7C9C29-337F-2377-4E29-68B1E57D935B}"/>
              </a:ext>
            </a:extLst>
          </p:cNvPr>
          <p:cNvCxnSpPr>
            <a:cxnSpLocks/>
          </p:cNvCxnSpPr>
          <p:nvPr/>
        </p:nvCxnSpPr>
        <p:spPr>
          <a:xfrm flipV="1">
            <a:off x="6848507" y="988538"/>
            <a:ext cx="227131" cy="128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de Seta Reta 132">
            <a:extLst>
              <a:ext uri="{FF2B5EF4-FFF2-40B4-BE49-F238E27FC236}">
                <a16:creationId xmlns:a16="http://schemas.microsoft.com/office/drawing/2014/main" id="{2A50BB1C-23A4-987F-2372-2BF0666E69C8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845390" y="1632092"/>
            <a:ext cx="251422" cy="101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>
            <a:extLst>
              <a:ext uri="{FF2B5EF4-FFF2-40B4-BE49-F238E27FC236}">
                <a16:creationId xmlns:a16="http://schemas.microsoft.com/office/drawing/2014/main" id="{2C1536D5-0E18-2AAE-32F0-E353ACBF2E23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11113750" y="2751473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de Seta Reta 156">
            <a:extLst>
              <a:ext uri="{FF2B5EF4-FFF2-40B4-BE49-F238E27FC236}">
                <a16:creationId xmlns:a16="http://schemas.microsoft.com/office/drawing/2014/main" id="{405E6A79-B4C5-8BA6-C456-B594BF35B4E1}"/>
              </a:ext>
            </a:extLst>
          </p:cNvPr>
          <p:cNvCxnSpPr>
            <a:cxnSpLocks/>
          </p:cNvCxnSpPr>
          <p:nvPr/>
        </p:nvCxnSpPr>
        <p:spPr>
          <a:xfrm flipH="1">
            <a:off x="9980610" y="47489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de Seta Reta 159">
            <a:extLst>
              <a:ext uri="{FF2B5EF4-FFF2-40B4-BE49-F238E27FC236}">
                <a16:creationId xmlns:a16="http://schemas.microsoft.com/office/drawing/2014/main" id="{9BA48028-9D7B-7E5C-9F6D-323D3FEF917A}"/>
              </a:ext>
            </a:extLst>
          </p:cNvPr>
          <p:cNvCxnSpPr>
            <a:cxnSpLocks/>
          </p:cNvCxnSpPr>
          <p:nvPr/>
        </p:nvCxnSpPr>
        <p:spPr>
          <a:xfrm flipH="1">
            <a:off x="6386099" y="4744424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>
            <a:extLst>
              <a:ext uri="{FF2B5EF4-FFF2-40B4-BE49-F238E27FC236}">
                <a16:creationId xmlns:a16="http://schemas.microsoft.com/office/drawing/2014/main" id="{B7EA26B1-4570-CB50-4DED-CB44001BD8F2}"/>
              </a:ext>
            </a:extLst>
          </p:cNvPr>
          <p:cNvCxnSpPr>
            <a:cxnSpLocks/>
          </p:cNvCxnSpPr>
          <p:nvPr/>
        </p:nvCxnSpPr>
        <p:spPr>
          <a:xfrm flipH="1">
            <a:off x="4279595" y="473489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de Seta Reta 165">
            <a:extLst>
              <a:ext uri="{FF2B5EF4-FFF2-40B4-BE49-F238E27FC236}">
                <a16:creationId xmlns:a16="http://schemas.microsoft.com/office/drawing/2014/main" id="{C61DAE0F-F59B-CA4B-8EA2-DF4FA171F5EB}"/>
              </a:ext>
            </a:extLst>
          </p:cNvPr>
          <p:cNvCxnSpPr>
            <a:cxnSpLocks/>
          </p:cNvCxnSpPr>
          <p:nvPr/>
        </p:nvCxnSpPr>
        <p:spPr>
          <a:xfrm flipH="1">
            <a:off x="8557947" y="47489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604584" y="603562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de Seta Reta 169">
            <a:extLst>
              <a:ext uri="{FF2B5EF4-FFF2-40B4-BE49-F238E27FC236}">
                <a16:creationId xmlns:a16="http://schemas.microsoft.com/office/drawing/2014/main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10036754" y="602026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de Seta Reta 170">
            <a:extLst>
              <a:ext uri="{FF2B5EF4-FFF2-40B4-BE49-F238E27FC236}">
                <a16:creationId xmlns:a16="http://schemas.microsoft.com/office/drawing/2014/main" id="{3256C515-E6E4-1651-842C-F3184032F8C5}"/>
              </a:ext>
            </a:extLst>
          </p:cNvPr>
          <p:cNvCxnSpPr>
            <a:cxnSpLocks/>
          </p:cNvCxnSpPr>
          <p:nvPr/>
        </p:nvCxnSpPr>
        <p:spPr>
          <a:xfrm>
            <a:off x="11120618" y="5208341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442243" y="6015757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de Seta Reta 172">
            <a:extLst>
              <a:ext uri="{FF2B5EF4-FFF2-40B4-BE49-F238E27FC236}">
                <a16:creationId xmlns:a16="http://schemas.microsoft.com/office/drawing/2014/main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4283603" y="5997922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de Seta Reta 173">
            <a:extLst>
              <a:ext uri="{FF2B5EF4-FFF2-40B4-BE49-F238E27FC236}">
                <a16:creationId xmlns:a16="http://schemas.microsoft.com/office/drawing/2014/main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520502" y="4945742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: Curvo 202">
            <a:extLst>
              <a:ext uri="{FF2B5EF4-FFF2-40B4-BE49-F238E27FC236}">
                <a16:creationId xmlns:a16="http://schemas.microsoft.com/office/drawing/2014/main" id="{4E8F0331-EF23-C76B-268D-C1933696FFE6}"/>
              </a:ext>
            </a:extLst>
          </p:cNvPr>
          <p:cNvCxnSpPr>
            <a:cxnSpLocks/>
            <a:stCxn id="101" idx="2"/>
            <a:endCxn id="125" idx="2"/>
          </p:cNvCxnSpPr>
          <p:nvPr/>
        </p:nvCxnSpPr>
        <p:spPr>
          <a:xfrm rot="5400000" flipH="1">
            <a:off x="3500415" y="4354435"/>
            <a:ext cx="23172" cy="4264924"/>
          </a:xfrm>
          <a:prstGeom prst="curvedConnector3">
            <a:avLst>
              <a:gd name="adj1" fmla="val -12980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: Curvo 208">
            <a:extLst>
              <a:ext uri="{FF2B5EF4-FFF2-40B4-BE49-F238E27FC236}">
                <a16:creationId xmlns:a16="http://schemas.microsoft.com/office/drawing/2014/main" id="{CC7E2E99-F5B9-6287-3DDB-FEFC4D28CC2A}"/>
              </a:ext>
            </a:extLst>
          </p:cNvPr>
          <p:cNvCxnSpPr>
            <a:cxnSpLocks/>
            <a:stCxn id="107" idx="1"/>
            <a:endCxn id="113" idx="3"/>
          </p:cNvCxnSpPr>
          <p:nvPr/>
        </p:nvCxnSpPr>
        <p:spPr>
          <a:xfrm rot="10800000">
            <a:off x="2344600" y="3751664"/>
            <a:ext cx="432815" cy="225891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">
            <a:extLst>
              <a:ext uri="{FF2B5EF4-FFF2-40B4-BE49-F238E27FC236}">
                <a16:creationId xmlns:a16="http://schemas.microsoft.com/office/drawing/2014/main" id="{09FC99AC-1BEF-B93B-B918-6AF051B45D7C}"/>
              </a:ext>
            </a:extLst>
          </p:cNvPr>
          <p:cNvGrpSpPr/>
          <p:nvPr/>
        </p:nvGrpSpPr>
        <p:grpSpPr>
          <a:xfrm>
            <a:off x="2609253" y="2298835"/>
            <a:ext cx="1155267" cy="512230"/>
            <a:chOff x="0" y="0"/>
            <a:chExt cx="812800" cy="393390"/>
          </a:xfrm>
        </p:grpSpPr>
        <p:sp>
          <p:nvSpPr>
            <p:cNvPr id="223" name="Freeform 3">
              <a:extLst>
                <a:ext uri="{FF2B5EF4-FFF2-40B4-BE49-F238E27FC236}">
                  <a16:creationId xmlns:a16="http://schemas.microsoft.com/office/drawing/2014/main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24" name="TextBox 4">
              <a:extLst>
                <a:ext uri="{FF2B5EF4-FFF2-40B4-BE49-F238E27FC236}">
                  <a16:creationId xmlns:a16="http://schemas.microsoft.com/office/drawing/2014/main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25" name="CaixaDeTexto 224">
            <a:extLst>
              <a:ext uri="{FF2B5EF4-FFF2-40B4-BE49-F238E27FC236}">
                <a16:creationId xmlns:a16="http://schemas.microsoft.com/office/drawing/2014/main" id="{C9188312-81D2-507E-3219-A21135C0279D}"/>
              </a:ext>
            </a:extLst>
          </p:cNvPr>
          <p:cNvSpPr txBox="1"/>
          <p:nvPr/>
        </p:nvSpPr>
        <p:spPr>
          <a:xfrm>
            <a:off x="2799779" y="2332468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chemeClr val="accent2"/>
                </a:solidFill>
              </a:rPr>
              <a:t>COAP</a:t>
            </a:r>
            <a:endParaRPr lang="pt-BR" b="1" dirty="0">
              <a:solidFill>
                <a:schemeClr val="accent2"/>
              </a:solidFill>
            </a:endParaRPr>
          </a:p>
        </p:txBody>
      </p:sp>
      <p:cxnSp>
        <p:nvCxnSpPr>
          <p:cNvPr id="227" name="Conector: Curvo 226">
            <a:extLst>
              <a:ext uri="{FF2B5EF4-FFF2-40B4-BE49-F238E27FC236}">
                <a16:creationId xmlns:a16="http://schemas.microsoft.com/office/drawing/2014/main" id="{2D6B49FA-81B9-EFB3-D95C-2CCE9E7345C4}"/>
              </a:ext>
            </a:extLst>
          </p:cNvPr>
          <p:cNvCxnSpPr>
            <a:cxnSpLocks/>
            <a:stCxn id="113" idx="0"/>
            <a:endCxn id="224" idx="1"/>
          </p:cNvCxnSpPr>
          <p:nvPr/>
        </p:nvCxnSpPr>
        <p:spPr>
          <a:xfrm rot="5400000" flipH="1" flipV="1">
            <a:off x="1522137" y="2249049"/>
            <a:ext cx="868031" cy="130620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: Curvo 231">
            <a:extLst>
              <a:ext uri="{FF2B5EF4-FFF2-40B4-BE49-F238E27FC236}">
                <a16:creationId xmlns:a16="http://schemas.microsoft.com/office/drawing/2014/main" id="{8416F353-EBD8-9DCE-83C2-6495ED88FD44}"/>
              </a:ext>
            </a:extLst>
          </p:cNvPr>
          <p:cNvCxnSpPr>
            <a:cxnSpLocks/>
            <a:stCxn id="71" idx="1"/>
            <a:endCxn id="141" idx="2"/>
          </p:cNvCxnSpPr>
          <p:nvPr/>
        </p:nvCxnSpPr>
        <p:spPr>
          <a:xfrm rot="10800000">
            <a:off x="4921148" y="3714177"/>
            <a:ext cx="499686" cy="40653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: Curvo 234">
            <a:extLst>
              <a:ext uri="{FF2B5EF4-FFF2-40B4-BE49-F238E27FC236}">
                <a16:creationId xmlns:a16="http://schemas.microsoft.com/office/drawing/2014/main" id="{46BFC452-E5DD-2EB4-5FAF-BF76150CAF4F}"/>
              </a:ext>
            </a:extLst>
          </p:cNvPr>
          <p:cNvCxnSpPr>
            <a:cxnSpLocks/>
          </p:cNvCxnSpPr>
          <p:nvPr/>
        </p:nvCxnSpPr>
        <p:spPr>
          <a:xfrm flipV="1">
            <a:off x="9008196" y="1425118"/>
            <a:ext cx="577633" cy="73273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: Curvo 245">
            <a:extLst>
              <a:ext uri="{FF2B5EF4-FFF2-40B4-BE49-F238E27FC236}">
                <a16:creationId xmlns:a16="http://schemas.microsoft.com/office/drawing/2014/main" id="{E9EBF66B-AFF3-2202-62A6-ABCE96BE123B}"/>
              </a:ext>
            </a:extLst>
          </p:cNvPr>
          <p:cNvCxnSpPr>
            <a:cxnSpLocks/>
          </p:cNvCxnSpPr>
          <p:nvPr/>
        </p:nvCxnSpPr>
        <p:spPr>
          <a:xfrm>
            <a:off x="9007096" y="570089"/>
            <a:ext cx="528865" cy="58789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: Curvo 249">
            <a:extLst>
              <a:ext uri="{FF2B5EF4-FFF2-40B4-BE49-F238E27FC236}">
                <a16:creationId xmlns:a16="http://schemas.microsoft.com/office/drawing/2014/main" id="{AA6D0FD8-B1EC-3A31-039D-BA1C552D4EBC}"/>
              </a:ext>
            </a:extLst>
          </p:cNvPr>
          <p:cNvCxnSpPr>
            <a:endCxn id="17" idx="1"/>
          </p:cNvCxnSpPr>
          <p:nvPr/>
        </p:nvCxnSpPr>
        <p:spPr>
          <a:xfrm rot="5400000" flipH="1" flipV="1">
            <a:off x="7297615" y="572298"/>
            <a:ext cx="293952" cy="25008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: Curvo 258">
            <a:extLst>
              <a:ext uri="{FF2B5EF4-FFF2-40B4-BE49-F238E27FC236}">
                <a16:creationId xmlns:a16="http://schemas.microsoft.com/office/drawing/2014/main" id="{BD327FAD-12FE-D0B9-A078-DB9B70586BCA}"/>
              </a:ext>
            </a:extLst>
          </p:cNvPr>
          <p:cNvCxnSpPr>
            <a:cxnSpLocks/>
          </p:cNvCxnSpPr>
          <p:nvPr/>
        </p:nvCxnSpPr>
        <p:spPr>
          <a:xfrm rot="16200000" flipH="1">
            <a:off x="7353101" y="1882571"/>
            <a:ext cx="289298" cy="261261"/>
          </a:xfrm>
          <a:prstGeom prst="curvedConnector3">
            <a:avLst>
              <a:gd name="adj1" fmla="val 95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Balão de Fala: Retângulo com Cantos Arredondados 275">
            <a:extLst>
              <a:ext uri="{FF2B5EF4-FFF2-40B4-BE49-F238E27FC236}">
                <a16:creationId xmlns:a16="http://schemas.microsoft.com/office/drawing/2014/main" id="{A6BC1517-866A-FFCB-E74C-F3BEBC6E444B}"/>
              </a:ext>
            </a:extLst>
          </p:cNvPr>
          <p:cNvSpPr/>
          <p:nvPr/>
        </p:nvSpPr>
        <p:spPr>
          <a:xfrm>
            <a:off x="7424504" y="2880942"/>
            <a:ext cx="1659348" cy="605508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 dirty="0"/>
              <a:t>Enviar processo SEI com no máximo 30 dias  de antecedência para o fim da readaptação vigente</a:t>
            </a:r>
          </a:p>
        </p:txBody>
      </p:sp>
      <p:cxnSp>
        <p:nvCxnSpPr>
          <p:cNvPr id="278" name="Conector reto 277">
            <a:extLst>
              <a:ext uri="{FF2B5EF4-FFF2-40B4-BE49-F238E27FC236}">
                <a16:creationId xmlns:a16="http://schemas.microsoft.com/office/drawing/2014/main" id="{E5BF43F0-AA06-7F84-60B2-B9AC0D551AA7}"/>
              </a:ext>
            </a:extLst>
          </p:cNvPr>
          <p:cNvCxnSpPr>
            <a:cxnSpLocks/>
            <a:stCxn id="18" idx="2"/>
            <a:endCxn id="276" idx="0"/>
          </p:cNvCxnSpPr>
          <p:nvPr/>
        </p:nvCxnSpPr>
        <p:spPr>
          <a:xfrm>
            <a:off x="8247033" y="2434850"/>
            <a:ext cx="7145" cy="446092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2208810" y="2042021"/>
            <a:ext cx="21375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SEGES/</a:t>
            </a:r>
            <a:r>
              <a:rPr lang="pt-BR" sz="1100" dirty="0" err="1"/>
              <a:t>COGESS</a:t>
            </a:r>
            <a:r>
              <a:rPr lang="pt-BR" sz="1100" dirty="0"/>
              <a:t>/</a:t>
            </a:r>
            <a:r>
              <a:rPr lang="pt-BR" sz="1100" dirty="0" err="1"/>
              <a:t>CPS</a:t>
            </a:r>
            <a:r>
              <a:rPr lang="pt-BR" sz="1100" dirty="0"/>
              <a:t>/</a:t>
            </a:r>
            <a:r>
              <a:rPr lang="pt-BR" sz="1100" dirty="0" err="1"/>
              <a:t>COAP</a:t>
            </a:r>
            <a:endParaRPr lang="pt-BR" sz="1100" dirty="0"/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223AC076-532E-F338-3784-44786AB1CD95}"/>
              </a:ext>
            </a:extLst>
          </p:cNvPr>
          <p:cNvSpPr txBox="1"/>
          <p:nvPr/>
        </p:nvSpPr>
        <p:spPr>
          <a:xfrm>
            <a:off x="748612" y="4111315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30 dias</a:t>
            </a:r>
          </a:p>
        </p:txBody>
      </p:sp>
      <p:grpSp>
        <p:nvGrpSpPr>
          <p:cNvPr id="286" name="Group 2">
            <a:extLst>
              <a:ext uri="{FF2B5EF4-FFF2-40B4-BE49-F238E27FC236}">
                <a16:creationId xmlns:a16="http://schemas.microsoft.com/office/drawing/2014/main" id="{3F14936B-DB24-E061-EF0F-8388983CAFC1}"/>
              </a:ext>
            </a:extLst>
          </p:cNvPr>
          <p:cNvGrpSpPr/>
          <p:nvPr/>
        </p:nvGrpSpPr>
        <p:grpSpPr>
          <a:xfrm>
            <a:off x="10536132" y="1752356"/>
            <a:ext cx="1641076" cy="527727"/>
            <a:chOff x="0" y="0"/>
            <a:chExt cx="812800" cy="393390"/>
          </a:xfrm>
        </p:grpSpPr>
        <p:sp>
          <p:nvSpPr>
            <p:cNvPr id="287" name="Freeform 3">
              <a:extLst>
                <a:ext uri="{FF2B5EF4-FFF2-40B4-BE49-F238E27FC236}">
                  <a16:creationId xmlns:a16="http://schemas.microsoft.com/office/drawing/2014/main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88" name="TextBox 4">
              <a:extLst>
                <a:ext uri="{FF2B5EF4-FFF2-40B4-BE49-F238E27FC236}">
                  <a16:creationId xmlns:a16="http://schemas.microsoft.com/office/drawing/2014/main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EC6A6DBB-8903-6FF6-9482-20E92EB8BBE6}"/>
              </a:ext>
            </a:extLst>
          </p:cNvPr>
          <p:cNvSpPr txBox="1"/>
          <p:nvPr/>
        </p:nvSpPr>
        <p:spPr>
          <a:xfrm>
            <a:off x="10638549" y="177689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Publicação no D.O + convocação via SEI</a:t>
            </a:r>
          </a:p>
        </p:txBody>
      </p:sp>
      <p:cxnSp>
        <p:nvCxnSpPr>
          <p:cNvPr id="291" name="Conector de Seta Reta 290">
            <a:extLst>
              <a:ext uri="{FF2B5EF4-FFF2-40B4-BE49-F238E27FC236}">
                <a16:creationId xmlns:a16="http://schemas.microsoft.com/office/drawing/2014/main" id="{4C5955F4-621E-37F5-28D4-3D12AE3E5CAE}"/>
              </a:ext>
            </a:extLst>
          </p:cNvPr>
          <p:cNvCxnSpPr/>
          <p:nvPr/>
        </p:nvCxnSpPr>
        <p:spPr>
          <a:xfrm flipV="1">
            <a:off x="11589144" y="2332468"/>
            <a:ext cx="0" cy="991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de Seta Reta 295">
            <a:extLst>
              <a:ext uri="{FF2B5EF4-FFF2-40B4-BE49-F238E27FC236}">
                <a16:creationId xmlns:a16="http://schemas.microsoft.com/office/drawing/2014/main" id="{8FA0DEC0-BFDC-C564-FF79-2B952E5D91EE}"/>
              </a:ext>
            </a:extLst>
          </p:cNvPr>
          <p:cNvCxnSpPr>
            <a:cxnSpLocks/>
            <a:stCxn id="126" idx="0"/>
          </p:cNvCxnSpPr>
          <p:nvPr/>
        </p:nvCxnSpPr>
        <p:spPr>
          <a:xfrm flipV="1">
            <a:off x="1366762" y="5295998"/>
            <a:ext cx="81" cy="465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FF13F46-907F-268D-7F8D-1A28B58C835E}"/>
              </a:ext>
            </a:extLst>
          </p:cNvPr>
          <p:cNvSpPr txBox="1"/>
          <p:nvPr/>
        </p:nvSpPr>
        <p:spPr>
          <a:xfrm>
            <a:off x="576989" y="61156"/>
            <a:ext cx="1009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FLUXOS DE READAPTAÇÃO FUNCIONAL: </a:t>
            </a:r>
            <a:r>
              <a:rPr lang="pt-BR" b="1">
                <a:solidFill>
                  <a:schemeClr val="accent6">
                    <a:lumMod val="75000"/>
                  </a:schemeClr>
                </a:solidFill>
              </a:rPr>
              <a:t>SOLICITAÇÃO DE READAPTAÇÃO DO PRÓPRIO SERVIDOR</a:t>
            </a:r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3789502" y="2063953"/>
            <a:ext cx="27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</a:t>
            </a:r>
          </a:p>
        </p:txBody>
      </p:sp>
      <p:grpSp>
        <p:nvGrpSpPr>
          <p:cNvPr id="134" name="Group 2">
            <a:extLst>
              <a:ext uri="{FF2B5EF4-FFF2-40B4-BE49-F238E27FC236}">
                <a16:creationId xmlns:a16="http://schemas.microsoft.com/office/drawing/2014/main" id="{FA0C9B1E-EAA7-F67D-6FFD-E3F01812E166}"/>
              </a:ext>
            </a:extLst>
          </p:cNvPr>
          <p:cNvGrpSpPr/>
          <p:nvPr/>
        </p:nvGrpSpPr>
        <p:grpSpPr>
          <a:xfrm>
            <a:off x="2528153" y="4396670"/>
            <a:ext cx="1754079" cy="548806"/>
            <a:chOff x="0" y="-133350"/>
            <a:chExt cx="865537" cy="526740"/>
          </a:xfrm>
        </p:grpSpPr>
        <p:sp>
          <p:nvSpPr>
            <p:cNvPr id="135" name="Freeform 3">
              <a:extLst>
                <a:ext uri="{FF2B5EF4-FFF2-40B4-BE49-F238E27FC236}">
                  <a16:creationId xmlns:a16="http://schemas.microsoft.com/office/drawing/2014/main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36" name="TextBox 4">
              <a:extLst>
                <a:ext uri="{FF2B5EF4-FFF2-40B4-BE49-F238E27FC236}">
                  <a16:creationId xmlns:a16="http://schemas.microsoft.com/office/drawing/2014/main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37" name="CaixaDeTexto 136">
            <a:extLst>
              <a:ext uri="{FF2B5EF4-FFF2-40B4-BE49-F238E27FC236}">
                <a16:creationId xmlns:a16="http://schemas.microsoft.com/office/drawing/2014/main" id="{7286A094-0781-2B1B-C744-DF083645E5DB}"/>
              </a:ext>
            </a:extLst>
          </p:cNvPr>
          <p:cNvSpPr txBox="1"/>
          <p:nvPr/>
        </p:nvSpPr>
        <p:spPr>
          <a:xfrm>
            <a:off x="2584786" y="4526759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138" name="CaixaDeTexto 137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8170282" y="65705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 dirty="0">
                <a:solidFill>
                  <a:schemeClr val="bg1">
                    <a:lumMod val="50000"/>
                  </a:schemeClr>
                </a:solidFill>
              </a:rPr>
              <a:t>* Retorna ao ponto inicial do </a:t>
            </a:r>
            <a:r>
              <a:rPr lang="pt-BR" sz="1000" dirty="0" err="1">
                <a:solidFill>
                  <a:schemeClr val="bg1">
                    <a:lumMod val="50000"/>
                  </a:schemeClr>
                </a:solidFill>
              </a:rPr>
              <a:t>COAP</a:t>
            </a:r>
            <a:r>
              <a:rPr lang="pt-BR" sz="1000" dirty="0">
                <a:solidFill>
                  <a:schemeClr val="bg1">
                    <a:lumMod val="50000"/>
                  </a:schemeClr>
                </a:solidFill>
              </a:rPr>
              <a:t> no fluxo.</a:t>
            </a:r>
          </a:p>
          <a:p>
            <a:pPr>
              <a:lnSpc>
                <a:spcPts val="800"/>
              </a:lnSpc>
            </a:pPr>
            <a:r>
              <a:rPr lang="pt-BR" sz="1000" dirty="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sp>
        <p:nvSpPr>
          <p:cNvPr id="139" name="CaixaDeTexto 138">
            <a:extLst>
              <a:ext uri="{FF2B5EF4-FFF2-40B4-BE49-F238E27FC236}">
                <a16:creationId xmlns:a16="http://schemas.microsoft.com/office/drawing/2014/main" id="{82B57309-D332-A0C7-73BB-AA41E0708AE2}"/>
              </a:ext>
            </a:extLst>
          </p:cNvPr>
          <p:cNvSpPr txBox="1"/>
          <p:nvPr/>
        </p:nvSpPr>
        <p:spPr>
          <a:xfrm>
            <a:off x="2516546" y="1086632"/>
            <a:ext cx="30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>
                <a:solidFill>
                  <a:srgbClr val="0070C0"/>
                </a:solidFill>
              </a:rPr>
              <a:t>+</a:t>
            </a:r>
          </a:p>
        </p:txBody>
      </p:sp>
      <p:pic>
        <p:nvPicPr>
          <p:cNvPr id="31" name="Imagem 30" descr="Ícone&#10;&#10;Descrição gerada automaticamente">
            <a:extLst>
              <a:ext uri="{FF2B5EF4-FFF2-40B4-BE49-F238E27FC236}">
                <a16:creationId xmlns:a16="http://schemas.microsoft.com/office/drawing/2014/main" id="{8382E309-A22B-15B7-CE54-F42ED64B22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03869" y="914474"/>
            <a:ext cx="790575" cy="730250"/>
          </a:xfrm>
          <a:prstGeom prst="rect">
            <a:avLst/>
          </a:prstGeom>
        </p:spPr>
      </p:pic>
      <p:pic>
        <p:nvPicPr>
          <p:cNvPr id="32" name="Imagem 31" descr="Ícone&#10;&#10;Descrição gerada automaticamente">
            <a:extLst>
              <a:ext uri="{FF2B5EF4-FFF2-40B4-BE49-F238E27FC236}">
                <a16:creationId xmlns:a16="http://schemas.microsoft.com/office/drawing/2014/main" id="{A913C373-DECE-3FF6-18BE-9CEDB33583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32494" y="4367287"/>
            <a:ext cx="790575" cy="730250"/>
          </a:xfrm>
          <a:prstGeom prst="rect">
            <a:avLst/>
          </a:prstGeom>
        </p:spPr>
      </p:pic>
      <p:pic>
        <p:nvPicPr>
          <p:cNvPr id="33" name="Imagem 32" descr="Ícone&#10;&#10;Descrição gerada automaticamente">
            <a:extLst>
              <a:ext uri="{FF2B5EF4-FFF2-40B4-BE49-F238E27FC236}">
                <a16:creationId xmlns:a16="http://schemas.microsoft.com/office/drawing/2014/main" id="{1DB90490-1696-80B7-AC53-DCF9897B83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6616" y="5648732"/>
            <a:ext cx="790575" cy="730250"/>
          </a:xfrm>
          <a:prstGeom prst="rect">
            <a:avLst/>
          </a:prstGeom>
        </p:spPr>
      </p:pic>
      <p:grpSp>
        <p:nvGrpSpPr>
          <p:cNvPr id="129" name="Group 2">
            <a:extLst>
              <a:ext uri="{FF2B5EF4-FFF2-40B4-BE49-F238E27FC236}">
                <a16:creationId xmlns:a16="http://schemas.microsoft.com/office/drawing/2014/main" id="{1FC640C5-7F9F-24F5-8C5F-A4E3464AD392}"/>
              </a:ext>
            </a:extLst>
          </p:cNvPr>
          <p:cNvGrpSpPr/>
          <p:nvPr/>
        </p:nvGrpSpPr>
        <p:grpSpPr>
          <a:xfrm>
            <a:off x="3686139" y="2749386"/>
            <a:ext cx="2470017" cy="964790"/>
            <a:chOff x="0" y="0"/>
            <a:chExt cx="812800" cy="393390"/>
          </a:xfrm>
        </p:grpSpPr>
        <p:sp>
          <p:nvSpPr>
            <p:cNvPr id="140" name="Freeform 3">
              <a:extLst>
                <a:ext uri="{FF2B5EF4-FFF2-40B4-BE49-F238E27FC236}">
                  <a16:creationId xmlns:a16="http://schemas.microsoft.com/office/drawing/2014/main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1" name="TextBox 4">
              <a:extLst>
                <a:ext uri="{FF2B5EF4-FFF2-40B4-BE49-F238E27FC236}">
                  <a16:creationId xmlns:a16="http://schemas.microsoft.com/office/drawing/2014/main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42" name="CaixaDeTexto 141">
            <a:extLst>
              <a:ext uri="{FF2B5EF4-FFF2-40B4-BE49-F238E27FC236}">
                <a16:creationId xmlns:a16="http://schemas.microsoft.com/office/drawing/2014/main" id="{493860F6-ADFE-F197-6FB9-13C335FDDD61}"/>
              </a:ext>
            </a:extLst>
          </p:cNvPr>
          <p:cNvSpPr txBox="1"/>
          <p:nvPr/>
        </p:nvSpPr>
        <p:spPr>
          <a:xfrm>
            <a:off x="3840595" y="2811065"/>
            <a:ext cx="2080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Inserir : Requerimento de Reconsideração; Documento que aponte motivo justo e comprovado para  falta</a:t>
            </a:r>
          </a:p>
        </p:txBody>
      </p:sp>
      <p:sp>
        <p:nvSpPr>
          <p:cNvPr id="143" name="CaixaDeTexto 142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5018934" y="371528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02 dias</a:t>
            </a:r>
          </a:p>
        </p:txBody>
      </p:sp>
      <p:sp>
        <p:nvSpPr>
          <p:cNvPr id="144" name="CaixaDeTexto 143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62443" y="5397009"/>
            <a:ext cx="12054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05 dias</a:t>
            </a:r>
          </a:p>
        </p:txBody>
      </p:sp>
      <p:sp>
        <p:nvSpPr>
          <p:cNvPr id="149" name="Balão de Fala: Retângulo com Cantos Arredondados 293">
            <a:extLst>
              <a:ext uri="{FF2B5EF4-FFF2-40B4-BE49-F238E27FC236}">
                <a16:creationId xmlns:a16="http://schemas.microsoft.com/office/drawing/2014/main" id="{9758A0A9-ECFF-4A99-9B89-B9B2CB7272DA}"/>
              </a:ext>
            </a:extLst>
          </p:cNvPr>
          <p:cNvSpPr/>
          <p:nvPr/>
        </p:nvSpPr>
        <p:spPr>
          <a:xfrm>
            <a:off x="205521" y="2468553"/>
            <a:ext cx="1856914" cy="605508"/>
          </a:xfrm>
          <a:prstGeom prst="wedgeRoundRectCallout">
            <a:avLst/>
          </a:prstGeom>
          <a:solidFill>
            <a:srgbClr val="FF7C8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Caso o recurso seja indeferido, o servidor poderá reiniciar o processo após 12 meses</a:t>
            </a:r>
          </a:p>
        </p:txBody>
      </p:sp>
      <p:cxnSp>
        <p:nvCxnSpPr>
          <p:cNvPr id="150" name="Conector: Curvo 231">
            <a:extLst>
              <a:ext uri="{FF2B5EF4-FFF2-40B4-BE49-F238E27FC236}">
                <a16:creationId xmlns:a16="http://schemas.microsoft.com/office/drawing/2014/main" id="{8416F353-EBD8-9DCE-83C2-6495ED88FD44}"/>
              </a:ext>
            </a:extLst>
          </p:cNvPr>
          <p:cNvCxnSpPr>
            <a:cxnSpLocks/>
            <a:stCxn id="142" idx="0"/>
            <a:endCxn id="224" idx="3"/>
          </p:cNvCxnSpPr>
          <p:nvPr/>
        </p:nvCxnSpPr>
        <p:spPr>
          <a:xfrm rot="16200000" flipV="1">
            <a:off x="4151142" y="2081511"/>
            <a:ext cx="342932" cy="111617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Balão de Fala: Retângulo com Cantos Arredondados 293">
            <a:extLst>
              <a:ext uri="{FF2B5EF4-FFF2-40B4-BE49-F238E27FC236}">
                <a16:creationId xmlns:a16="http://schemas.microsoft.com/office/drawing/2014/main" id="{9758A0A9-ECFF-4A99-9B89-B9B2CB7272DA}"/>
              </a:ext>
            </a:extLst>
          </p:cNvPr>
          <p:cNvSpPr/>
          <p:nvPr/>
        </p:nvSpPr>
        <p:spPr>
          <a:xfrm>
            <a:off x="210724" y="4717786"/>
            <a:ext cx="2180752" cy="605508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2065" marR="5080" indent="1270" algn="ctr">
              <a:lnSpc>
                <a:spcPct val="100000"/>
              </a:lnSpc>
              <a:spcBef>
                <a:spcPts val="95"/>
              </a:spcBef>
            </a:pPr>
            <a:r>
              <a:rPr lang="pt-BR" sz="1000" dirty="0">
                <a:cs typeface="Calibri"/>
              </a:rPr>
              <a:t>Chefia e interlocutor encaminham o   processo para Comissão de Avaliação de Atividades da Readaptação Funcional</a:t>
            </a:r>
          </a:p>
        </p:txBody>
      </p:sp>
      <p:sp>
        <p:nvSpPr>
          <p:cNvPr id="152" name="CaixaDeTexto 151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154629" y="4494246"/>
            <a:ext cx="22219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Verificar fluxograma da comissão</a:t>
            </a:r>
          </a:p>
        </p:txBody>
      </p:sp>
    </p:spTree>
    <p:extLst>
      <p:ext uri="{BB962C8B-B14F-4D97-AF65-F5344CB8AC3E}">
        <p14:creationId xmlns:p14="http://schemas.microsoft.com/office/powerpoint/2010/main" val="123828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8" name="Conector em curva 237"/>
          <p:cNvCxnSpPr/>
          <p:nvPr/>
        </p:nvCxnSpPr>
        <p:spPr>
          <a:xfrm rot="16200000" flipH="1">
            <a:off x="8905167" y="3714249"/>
            <a:ext cx="2094370" cy="1890011"/>
          </a:xfrm>
          <a:prstGeom prst="curvedConnector3">
            <a:avLst>
              <a:gd name="adj1" fmla="val 749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 descr="Ícone&#10;&#10;Descrição gerada automaticamente">
            <a:extLst>
              <a:ext uri="{FF2B5EF4-FFF2-40B4-BE49-F238E27FC236}">
                <a16:creationId xmlns:a16="http://schemas.microsoft.com/office/drawing/2014/main" id="{0D3186A2-A6FE-88A4-D7D0-56DC7A86F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2536" y="4406974"/>
            <a:ext cx="790575" cy="730250"/>
          </a:xfrm>
          <a:prstGeom prst="rect">
            <a:avLst/>
          </a:prstGeom>
        </p:spPr>
      </p:pic>
      <p:cxnSp>
        <p:nvCxnSpPr>
          <p:cNvPr id="297" name="Conector reto 296"/>
          <p:cNvCxnSpPr/>
          <p:nvPr/>
        </p:nvCxnSpPr>
        <p:spPr>
          <a:xfrm flipV="1">
            <a:off x="7143266" y="1576226"/>
            <a:ext cx="748078" cy="33574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ector reto 291"/>
          <p:cNvCxnSpPr/>
          <p:nvPr/>
        </p:nvCxnSpPr>
        <p:spPr>
          <a:xfrm>
            <a:off x="7365868" y="1391347"/>
            <a:ext cx="595678" cy="28702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de Seta Reta 155">
            <a:extLst>
              <a:ext uri="{FF2B5EF4-FFF2-40B4-BE49-F238E27FC236}">
                <a16:creationId xmlns:a16="http://schemas.microsoft.com/office/drawing/2014/main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032328" y="3675546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17">
            <a:extLst>
              <a:ext uri="{FF2B5EF4-FFF2-40B4-BE49-F238E27FC236}">
                <a16:creationId xmlns:a16="http://schemas.microsoft.com/office/drawing/2014/main" id="{D7F41C60-BBE2-8B99-86CD-5E8E14E1B872}"/>
              </a:ext>
            </a:extLst>
          </p:cNvPr>
          <p:cNvSpPr/>
          <p:nvPr/>
        </p:nvSpPr>
        <p:spPr>
          <a:xfrm>
            <a:off x="647114" y="1159458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73FD1B1-5485-DDEC-51E2-343692E00D70}"/>
              </a:ext>
            </a:extLst>
          </p:cNvPr>
          <p:cNvSpPr txBox="1"/>
          <p:nvPr/>
        </p:nvSpPr>
        <p:spPr>
          <a:xfrm>
            <a:off x="1102123" y="1237188"/>
            <a:ext cx="97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/>
              <a:t>Médico Perito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2B57309-D332-A0C7-73BB-AA41E0708AE2}"/>
              </a:ext>
            </a:extLst>
          </p:cNvPr>
          <p:cNvSpPr txBox="1"/>
          <p:nvPr/>
        </p:nvSpPr>
        <p:spPr>
          <a:xfrm>
            <a:off x="802953" y="737499"/>
            <a:ext cx="1641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/>
              <a:t>Encaminhamento para Readaptação Funcional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53B8BDA-06C9-96CF-9687-4483B2282C85}"/>
              </a:ext>
            </a:extLst>
          </p:cNvPr>
          <p:cNvSpPr txBox="1"/>
          <p:nvPr/>
        </p:nvSpPr>
        <p:spPr>
          <a:xfrm>
            <a:off x="3985594" y="814937"/>
            <a:ext cx="485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3B9EBF1E-70A8-C56F-A674-2A29AB824F24}"/>
              </a:ext>
            </a:extLst>
          </p:cNvPr>
          <p:cNvSpPr txBox="1"/>
          <p:nvPr/>
        </p:nvSpPr>
        <p:spPr>
          <a:xfrm>
            <a:off x="4329960" y="2431615"/>
            <a:ext cx="21951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/>
              <a:t>Coordenação de Perícia Médica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BA4940D-A6C5-D8B9-DC42-B5059D00BE4F}"/>
              </a:ext>
            </a:extLst>
          </p:cNvPr>
          <p:cNvSpPr txBox="1"/>
          <p:nvPr/>
        </p:nvSpPr>
        <p:spPr>
          <a:xfrm>
            <a:off x="3973687" y="2083579"/>
            <a:ext cx="478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24" name="Group 2">
            <a:extLst>
              <a:ext uri="{FF2B5EF4-FFF2-40B4-BE49-F238E27FC236}">
                <a16:creationId xmlns:a16="http://schemas.microsoft.com/office/drawing/2014/main" id="{B13F6F18-303D-6FA7-2B11-60C7722DC941}"/>
              </a:ext>
            </a:extLst>
          </p:cNvPr>
          <p:cNvGrpSpPr/>
          <p:nvPr/>
        </p:nvGrpSpPr>
        <p:grpSpPr>
          <a:xfrm>
            <a:off x="4888976" y="1958534"/>
            <a:ext cx="1155267" cy="512230"/>
            <a:chOff x="0" y="0"/>
            <a:chExt cx="812800" cy="393390"/>
          </a:xfrm>
        </p:grpSpPr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Box 4">
              <a:extLst>
                <a:ext uri="{FF2B5EF4-FFF2-40B4-BE49-F238E27FC236}">
                  <a16:creationId xmlns:a16="http://schemas.microsoft.com/office/drawing/2014/main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53DE53B1-106F-CB1C-C45E-BF8C625C7E8F}"/>
              </a:ext>
            </a:extLst>
          </p:cNvPr>
          <p:cNvSpPr txBox="1"/>
          <p:nvPr/>
        </p:nvSpPr>
        <p:spPr>
          <a:xfrm>
            <a:off x="5091987" y="2024983"/>
            <a:ext cx="75314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b="1">
                <a:solidFill>
                  <a:schemeClr val="bg1"/>
                </a:solidFill>
              </a:rPr>
              <a:t>CPM </a:t>
            </a:r>
          </a:p>
        </p:txBody>
      </p:sp>
      <p:grpSp>
        <p:nvGrpSpPr>
          <p:cNvPr id="40" name="Group 5">
            <a:extLst>
              <a:ext uri="{FF2B5EF4-FFF2-40B4-BE49-F238E27FC236}">
                <a16:creationId xmlns:a16="http://schemas.microsoft.com/office/drawing/2014/main" id="{CE092100-29DD-DAED-A1C7-73E1742531F7}"/>
              </a:ext>
            </a:extLst>
          </p:cNvPr>
          <p:cNvGrpSpPr/>
          <p:nvPr/>
        </p:nvGrpSpPr>
        <p:grpSpPr>
          <a:xfrm>
            <a:off x="10310174" y="4233971"/>
            <a:ext cx="1694945" cy="1098359"/>
            <a:chOff x="-260457" y="-123826"/>
            <a:chExt cx="933557" cy="812800"/>
          </a:xfrm>
        </p:grpSpPr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37AE7BB2-857B-4072-500D-C1DBF59406D2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2" name="TextBox 7">
              <a:extLst>
                <a:ext uri="{FF2B5EF4-FFF2-40B4-BE49-F238E27FC236}">
                  <a16:creationId xmlns:a16="http://schemas.microsoft.com/office/drawing/2014/main" id="{98D86704-2380-F881-E68D-FC77270D94BB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6457AA36-DD99-1CB6-FF5E-F45C7F3FC9AF}"/>
              </a:ext>
            </a:extLst>
          </p:cNvPr>
          <p:cNvSpPr txBox="1"/>
          <p:nvPr/>
        </p:nvSpPr>
        <p:spPr>
          <a:xfrm>
            <a:off x="10552475" y="4480671"/>
            <a:ext cx="9684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Servidor compareceu a perícia?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D8F14205-6D75-0F64-8B89-8DDD2E12F551}"/>
              </a:ext>
            </a:extLst>
          </p:cNvPr>
          <p:cNvSpPr txBox="1"/>
          <p:nvPr/>
        </p:nvSpPr>
        <p:spPr>
          <a:xfrm>
            <a:off x="10017445" y="448984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7B9B1D49-6A49-E5C8-0CC1-410322E6FAF5}"/>
              </a:ext>
            </a:extLst>
          </p:cNvPr>
          <p:cNvSpPr txBox="1"/>
          <p:nvPr/>
        </p:nvSpPr>
        <p:spPr>
          <a:xfrm>
            <a:off x="11036689" y="5285806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46" name="Group 5">
            <a:extLst>
              <a:ext uri="{FF2B5EF4-FFF2-40B4-BE49-F238E27FC236}">
                <a16:creationId xmlns:a16="http://schemas.microsoft.com/office/drawing/2014/main" id="{7BFA04D9-770A-0E03-3F09-70C9DFBA552F}"/>
              </a:ext>
            </a:extLst>
          </p:cNvPr>
          <p:cNvGrpSpPr/>
          <p:nvPr/>
        </p:nvGrpSpPr>
        <p:grpSpPr>
          <a:xfrm>
            <a:off x="3485068" y="1027044"/>
            <a:ext cx="1694945" cy="1098359"/>
            <a:chOff x="-260457" y="-123826"/>
            <a:chExt cx="933557" cy="812800"/>
          </a:xfrm>
        </p:grpSpPr>
        <p:sp>
          <p:nvSpPr>
            <p:cNvPr id="47" name="Freeform 6">
              <a:extLst>
                <a:ext uri="{FF2B5EF4-FFF2-40B4-BE49-F238E27FC236}">
                  <a16:creationId xmlns:a16="http://schemas.microsoft.com/office/drawing/2014/main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8" name="TextBox 7">
              <a:extLst>
                <a:ext uri="{FF2B5EF4-FFF2-40B4-BE49-F238E27FC236}">
                  <a16:creationId xmlns:a16="http://schemas.microsoft.com/office/drawing/2014/main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BF20E77C-99F6-3352-C207-D4D0DBEC25CF}"/>
              </a:ext>
            </a:extLst>
          </p:cNvPr>
          <p:cNvSpPr txBox="1"/>
          <p:nvPr/>
        </p:nvSpPr>
        <p:spPr>
          <a:xfrm>
            <a:off x="3402380" y="1304446"/>
            <a:ext cx="1641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Necessidade  de avaliação presencial?</a:t>
            </a:r>
          </a:p>
        </p:txBody>
      </p:sp>
      <p:sp>
        <p:nvSpPr>
          <p:cNvPr id="50" name="Freeform 17">
            <a:extLst>
              <a:ext uri="{FF2B5EF4-FFF2-40B4-BE49-F238E27FC236}">
                <a16:creationId xmlns:a16="http://schemas.microsoft.com/office/drawing/2014/main" id="{96ED0C25-C602-3804-66CF-B99B59B131E2}"/>
              </a:ext>
            </a:extLst>
          </p:cNvPr>
          <p:cNvSpPr/>
          <p:nvPr/>
        </p:nvSpPr>
        <p:spPr>
          <a:xfrm>
            <a:off x="6575035" y="4360317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8F9D0C17-1EF5-9FEE-BFC4-8A4B66C6D286}"/>
              </a:ext>
            </a:extLst>
          </p:cNvPr>
          <p:cNvSpPr txBox="1"/>
          <p:nvPr/>
        </p:nvSpPr>
        <p:spPr>
          <a:xfrm>
            <a:off x="7174423" y="4563952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2FF8E947-DAA7-6144-5F14-6AE46201AD09}"/>
              </a:ext>
            </a:extLst>
          </p:cNvPr>
          <p:cNvSpPr txBox="1"/>
          <p:nvPr/>
        </p:nvSpPr>
        <p:spPr>
          <a:xfrm>
            <a:off x="5352594" y="4009507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879FE572-EA8A-5D0D-8444-A4CCF561A012}"/>
              </a:ext>
            </a:extLst>
          </p:cNvPr>
          <p:cNvSpPr txBox="1"/>
          <p:nvPr/>
        </p:nvSpPr>
        <p:spPr>
          <a:xfrm>
            <a:off x="4488444" y="462320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63" name="Freeform 17">
            <a:extLst>
              <a:ext uri="{FF2B5EF4-FFF2-40B4-BE49-F238E27FC236}">
                <a16:creationId xmlns:a16="http://schemas.microsoft.com/office/drawing/2014/main" id="{8EE7666E-75A6-3E9E-9A7A-658DC2B16A30}"/>
              </a:ext>
            </a:extLst>
          </p:cNvPr>
          <p:cNvSpPr/>
          <p:nvPr/>
        </p:nvSpPr>
        <p:spPr>
          <a:xfrm>
            <a:off x="6628173" y="5670312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73CBC8A9-EBB8-EA5B-A295-0F7672E1D8C6}"/>
              </a:ext>
            </a:extLst>
          </p:cNvPr>
          <p:cNvSpPr txBox="1"/>
          <p:nvPr/>
        </p:nvSpPr>
        <p:spPr>
          <a:xfrm>
            <a:off x="7227561" y="5873947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id="{EC2B670D-66DF-F040-4457-E514C390D826}"/>
              </a:ext>
            </a:extLst>
          </p:cNvPr>
          <p:cNvGrpSpPr/>
          <p:nvPr/>
        </p:nvGrpSpPr>
        <p:grpSpPr>
          <a:xfrm>
            <a:off x="4852908" y="5496498"/>
            <a:ext cx="1694945" cy="1098359"/>
            <a:chOff x="-260457" y="-123826"/>
            <a:chExt cx="933557" cy="812800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67" name="TextBox 7">
              <a:extLst>
                <a:ext uri="{FF2B5EF4-FFF2-40B4-BE49-F238E27FC236}">
                  <a16:creationId xmlns:a16="http://schemas.microsoft.com/office/drawing/2014/main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EDF17A6E-8E8C-8B94-017B-C18B5D14531A}"/>
              </a:ext>
            </a:extLst>
          </p:cNvPr>
          <p:cNvSpPr txBox="1"/>
          <p:nvPr/>
        </p:nvSpPr>
        <p:spPr>
          <a:xfrm>
            <a:off x="4823038" y="5732956"/>
            <a:ext cx="1506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Pedido de readaptação deferido?</a:t>
            </a:r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5A7A6F39-E89D-C06B-A2E6-F928BFBCECE7}"/>
              </a:ext>
            </a:extLst>
          </p:cNvPr>
          <p:cNvSpPr txBox="1"/>
          <p:nvPr/>
        </p:nvSpPr>
        <p:spPr>
          <a:xfrm>
            <a:off x="4502919" y="588572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37A19713-FB68-E798-41FD-DF61FAFF4FD6}"/>
              </a:ext>
            </a:extLst>
          </p:cNvPr>
          <p:cNvSpPr txBox="1"/>
          <p:nvPr/>
        </p:nvSpPr>
        <p:spPr>
          <a:xfrm>
            <a:off x="5387496" y="6585940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71" name="Group 5">
            <a:extLst>
              <a:ext uri="{FF2B5EF4-FFF2-40B4-BE49-F238E27FC236}">
                <a16:creationId xmlns:a16="http://schemas.microsoft.com/office/drawing/2014/main" id="{10A59243-7E30-8692-211C-85A87A17B915}"/>
              </a:ext>
            </a:extLst>
          </p:cNvPr>
          <p:cNvGrpSpPr/>
          <p:nvPr/>
        </p:nvGrpSpPr>
        <p:grpSpPr>
          <a:xfrm>
            <a:off x="2739044" y="5475047"/>
            <a:ext cx="1694945" cy="1098359"/>
            <a:chOff x="-260457" y="-123826"/>
            <a:chExt cx="933557" cy="812800"/>
          </a:xfrm>
        </p:grpSpPr>
        <p:sp>
          <p:nvSpPr>
            <p:cNvPr id="72" name="Freeform 6">
              <a:extLst>
                <a:ext uri="{FF2B5EF4-FFF2-40B4-BE49-F238E27FC236}">
                  <a16:creationId xmlns:a16="http://schemas.microsoft.com/office/drawing/2014/main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3" name="TextBox 7">
              <a:extLst>
                <a:ext uri="{FF2B5EF4-FFF2-40B4-BE49-F238E27FC236}">
                  <a16:creationId xmlns:a16="http://schemas.microsoft.com/office/drawing/2014/main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ECCA03E1-8B4E-8617-7420-EDF84C4D65E7}"/>
              </a:ext>
            </a:extLst>
          </p:cNvPr>
          <p:cNvSpPr txBox="1"/>
          <p:nvPr/>
        </p:nvSpPr>
        <p:spPr>
          <a:xfrm>
            <a:off x="2709174" y="5807041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23105390-F861-B05F-2B37-824C57BF8ED9}"/>
              </a:ext>
            </a:extLst>
          </p:cNvPr>
          <p:cNvSpPr txBox="1"/>
          <p:nvPr/>
        </p:nvSpPr>
        <p:spPr>
          <a:xfrm>
            <a:off x="3237426" y="5245294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53EE5418-0D72-1BD0-1364-D2E6797B3210}"/>
              </a:ext>
            </a:extLst>
          </p:cNvPr>
          <p:cNvSpPr txBox="1"/>
          <p:nvPr/>
        </p:nvSpPr>
        <p:spPr>
          <a:xfrm>
            <a:off x="2541013" y="602109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77" name="Group 2">
            <a:extLst>
              <a:ext uri="{FF2B5EF4-FFF2-40B4-BE49-F238E27FC236}">
                <a16:creationId xmlns:a16="http://schemas.microsoft.com/office/drawing/2014/main" id="{F6EE6A1E-D679-DD21-624C-C14E9D34C0BB}"/>
              </a:ext>
            </a:extLst>
          </p:cNvPr>
          <p:cNvGrpSpPr/>
          <p:nvPr/>
        </p:nvGrpSpPr>
        <p:grpSpPr>
          <a:xfrm>
            <a:off x="227006" y="3263345"/>
            <a:ext cx="2049353" cy="820379"/>
            <a:chOff x="0" y="0"/>
            <a:chExt cx="812800" cy="393390"/>
          </a:xfrm>
        </p:grpSpPr>
        <p:sp>
          <p:nvSpPr>
            <p:cNvPr id="78" name="Freeform 3">
              <a:extLst>
                <a:ext uri="{FF2B5EF4-FFF2-40B4-BE49-F238E27FC236}">
                  <a16:creationId xmlns:a16="http://schemas.microsoft.com/office/drawing/2014/main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79" name="TextBox 4">
              <a:extLst>
                <a:ext uri="{FF2B5EF4-FFF2-40B4-BE49-F238E27FC236}">
                  <a16:creationId xmlns:a16="http://schemas.microsoft.com/office/drawing/2014/main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80" name="CaixaDeTexto 79">
            <a:extLst>
              <a:ext uri="{FF2B5EF4-FFF2-40B4-BE49-F238E27FC236}">
                <a16:creationId xmlns:a16="http://schemas.microsoft.com/office/drawing/2014/main" id="{5998F5B6-0C99-5C24-1409-DD966AC83FF8}"/>
              </a:ext>
            </a:extLst>
          </p:cNvPr>
          <p:cNvSpPr txBox="1"/>
          <p:nvPr/>
        </p:nvSpPr>
        <p:spPr>
          <a:xfrm>
            <a:off x="193264" y="3289216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Inserir: Requerimento de Recurso; Novos subsídios médicos que justifiquem a reanálise do caso</a:t>
            </a:r>
          </a:p>
        </p:txBody>
      </p:sp>
      <p:grpSp>
        <p:nvGrpSpPr>
          <p:cNvPr id="81" name="Group 2">
            <a:extLst>
              <a:ext uri="{FF2B5EF4-FFF2-40B4-BE49-F238E27FC236}">
                <a16:creationId xmlns:a16="http://schemas.microsoft.com/office/drawing/2014/main" id="{45A7DF3D-5FED-D555-925A-C132C1EB0BE4}"/>
              </a:ext>
            </a:extLst>
          </p:cNvPr>
          <p:cNvGrpSpPr/>
          <p:nvPr/>
        </p:nvGrpSpPr>
        <p:grpSpPr>
          <a:xfrm>
            <a:off x="137281" y="5728303"/>
            <a:ext cx="2348035" cy="774304"/>
            <a:chOff x="0" y="0"/>
            <a:chExt cx="812800" cy="393390"/>
          </a:xfrm>
        </p:grpSpPr>
        <p:sp>
          <p:nvSpPr>
            <p:cNvPr id="82" name="Freeform 3">
              <a:extLst>
                <a:ext uri="{FF2B5EF4-FFF2-40B4-BE49-F238E27FC236}">
                  <a16:creationId xmlns:a16="http://schemas.microsoft.com/office/drawing/2014/main" id="{CCA3357B-1D38-FCA7-9511-16558853BB0C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83" name="TextBox 4">
              <a:extLst>
                <a:ext uri="{FF2B5EF4-FFF2-40B4-BE49-F238E27FC236}">
                  <a16:creationId xmlns:a16="http://schemas.microsoft.com/office/drawing/2014/main" id="{D8118157-8391-C594-A156-61C6A848D19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84" name="CaixaDeTexto 83">
            <a:extLst>
              <a:ext uri="{FF2B5EF4-FFF2-40B4-BE49-F238E27FC236}">
                <a16:creationId xmlns:a16="http://schemas.microsoft.com/office/drawing/2014/main" id="{684197F3-FDFD-C9D1-0EDB-FC93B08E8EEF}"/>
              </a:ext>
            </a:extLst>
          </p:cNvPr>
          <p:cNvSpPr txBox="1"/>
          <p:nvPr/>
        </p:nvSpPr>
        <p:spPr>
          <a:xfrm>
            <a:off x="181817" y="5788463"/>
            <a:ext cx="2233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Retorna o processo para unidade de trabalho para a atribuição de  novas atividades</a:t>
            </a:r>
          </a:p>
        </p:txBody>
      </p:sp>
      <p:cxnSp>
        <p:nvCxnSpPr>
          <p:cNvPr id="85" name="Conector de Seta Reta 127">
            <a:extLst>
              <a:ext uri="{FF2B5EF4-FFF2-40B4-BE49-F238E27FC236}">
                <a16:creationId xmlns:a16="http://schemas.microsoft.com/office/drawing/2014/main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555159" y="1588848"/>
            <a:ext cx="8420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de Seta Reta 156">
            <a:extLst>
              <a:ext uri="{FF2B5EF4-FFF2-40B4-BE49-F238E27FC236}">
                <a16:creationId xmlns:a16="http://schemas.microsoft.com/office/drawing/2014/main" id="{405E6A79-B4C5-8BA6-C456-B594BF35B4E1}"/>
              </a:ext>
            </a:extLst>
          </p:cNvPr>
          <p:cNvCxnSpPr>
            <a:cxnSpLocks/>
          </p:cNvCxnSpPr>
          <p:nvPr/>
        </p:nvCxnSpPr>
        <p:spPr>
          <a:xfrm flipH="1">
            <a:off x="9912370" y="4776231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de Seta Reta 159">
            <a:extLst>
              <a:ext uri="{FF2B5EF4-FFF2-40B4-BE49-F238E27FC236}">
                <a16:creationId xmlns:a16="http://schemas.microsoft.com/office/drawing/2014/main" id="{9BA48028-9D7B-7E5C-9F6D-323D3FEF917A}"/>
              </a:ext>
            </a:extLst>
          </p:cNvPr>
          <p:cNvCxnSpPr>
            <a:cxnSpLocks/>
          </p:cNvCxnSpPr>
          <p:nvPr/>
        </p:nvCxnSpPr>
        <p:spPr>
          <a:xfrm flipH="1">
            <a:off x="6317859" y="4771720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de Seta Reta 160">
            <a:extLst>
              <a:ext uri="{FF2B5EF4-FFF2-40B4-BE49-F238E27FC236}">
                <a16:creationId xmlns:a16="http://schemas.microsoft.com/office/drawing/2014/main" id="{B7EA26B1-4570-CB50-4DED-CB44001BD8F2}"/>
              </a:ext>
            </a:extLst>
          </p:cNvPr>
          <p:cNvCxnSpPr>
            <a:cxnSpLocks/>
          </p:cNvCxnSpPr>
          <p:nvPr/>
        </p:nvCxnSpPr>
        <p:spPr>
          <a:xfrm flipH="1">
            <a:off x="4246980" y="4750320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de Seta Reta 165">
            <a:extLst>
              <a:ext uri="{FF2B5EF4-FFF2-40B4-BE49-F238E27FC236}">
                <a16:creationId xmlns:a16="http://schemas.microsoft.com/office/drawing/2014/main" id="{C61DAE0F-F59B-CA4B-8EA2-DF4FA171F5EB}"/>
              </a:ext>
            </a:extLst>
          </p:cNvPr>
          <p:cNvCxnSpPr>
            <a:cxnSpLocks/>
          </p:cNvCxnSpPr>
          <p:nvPr/>
        </p:nvCxnSpPr>
        <p:spPr>
          <a:xfrm flipH="1">
            <a:off x="8489707" y="4776231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de Seta Reta 168">
            <a:extLst>
              <a:ext uri="{FF2B5EF4-FFF2-40B4-BE49-F238E27FC236}">
                <a16:creationId xmlns:a16="http://schemas.microsoft.com/office/drawing/2014/main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536344" y="606292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de Seta Reta 169">
            <a:extLst>
              <a:ext uri="{FF2B5EF4-FFF2-40B4-BE49-F238E27FC236}">
                <a16:creationId xmlns:a16="http://schemas.microsoft.com/office/drawing/2014/main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9968514" y="604756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de Seta Reta 170">
            <a:extLst>
              <a:ext uri="{FF2B5EF4-FFF2-40B4-BE49-F238E27FC236}">
                <a16:creationId xmlns:a16="http://schemas.microsoft.com/office/drawing/2014/main" id="{3256C515-E6E4-1651-842C-F3184032F8C5}"/>
              </a:ext>
            </a:extLst>
          </p:cNvPr>
          <p:cNvCxnSpPr>
            <a:cxnSpLocks/>
          </p:cNvCxnSpPr>
          <p:nvPr/>
        </p:nvCxnSpPr>
        <p:spPr>
          <a:xfrm>
            <a:off x="11052378" y="5235637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de Seta Reta 171">
            <a:extLst>
              <a:ext uri="{FF2B5EF4-FFF2-40B4-BE49-F238E27FC236}">
                <a16:creationId xmlns:a16="http://schemas.microsoft.com/office/drawing/2014/main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374003" y="6043053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de Seta Reta 172">
            <a:extLst>
              <a:ext uri="{FF2B5EF4-FFF2-40B4-BE49-F238E27FC236}">
                <a16:creationId xmlns:a16="http://schemas.microsoft.com/office/drawing/2014/main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4239113" y="6025218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de Seta Reta 173">
            <a:extLst>
              <a:ext uri="{FF2B5EF4-FFF2-40B4-BE49-F238E27FC236}">
                <a16:creationId xmlns:a16="http://schemas.microsoft.com/office/drawing/2014/main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452262" y="4973038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: Curvo 202">
            <a:extLst>
              <a:ext uri="{FF2B5EF4-FFF2-40B4-BE49-F238E27FC236}">
                <a16:creationId xmlns:a16="http://schemas.microsoft.com/office/drawing/2014/main" id="{4E8F0331-EF23-C76B-268D-C1933696FFE6}"/>
              </a:ext>
            </a:extLst>
          </p:cNvPr>
          <p:cNvCxnSpPr>
            <a:cxnSpLocks/>
            <a:stCxn id="68" idx="2"/>
            <a:endCxn id="83" idx="2"/>
          </p:cNvCxnSpPr>
          <p:nvPr/>
        </p:nvCxnSpPr>
        <p:spPr>
          <a:xfrm rot="5400000" flipH="1">
            <a:off x="3432175" y="4381731"/>
            <a:ext cx="23172" cy="4264924"/>
          </a:xfrm>
          <a:prstGeom prst="curvedConnector3">
            <a:avLst>
              <a:gd name="adj1" fmla="val -12980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: Curvo 208">
            <a:extLst>
              <a:ext uri="{FF2B5EF4-FFF2-40B4-BE49-F238E27FC236}">
                <a16:creationId xmlns:a16="http://schemas.microsoft.com/office/drawing/2014/main" id="{CC7E2E99-F5B9-6287-3DDB-FEFC4D28CC2A}"/>
              </a:ext>
            </a:extLst>
          </p:cNvPr>
          <p:cNvCxnSpPr>
            <a:cxnSpLocks/>
            <a:stCxn id="74" idx="1"/>
            <a:endCxn id="80" idx="3"/>
          </p:cNvCxnSpPr>
          <p:nvPr/>
        </p:nvCxnSpPr>
        <p:spPr>
          <a:xfrm rot="10800000">
            <a:off x="2276360" y="3704716"/>
            <a:ext cx="432815" cy="233315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2">
            <a:extLst>
              <a:ext uri="{FF2B5EF4-FFF2-40B4-BE49-F238E27FC236}">
                <a16:creationId xmlns:a16="http://schemas.microsoft.com/office/drawing/2014/main" id="{09FC99AC-1BEF-B93B-B918-6AF051B45D7C}"/>
              </a:ext>
            </a:extLst>
          </p:cNvPr>
          <p:cNvGrpSpPr/>
          <p:nvPr/>
        </p:nvGrpSpPr>
        <p:grpSpPr>
          <a:xfrm>
            <a:off x="2924334" y="2880554"/>
            <a:ext cx="1155267" cy="512230"/>
            <a:chOff x="0" y="0"/>
            <a:chExt cx="812800" cy="393390"/>
          </a:xfrm>
        </p:grpSpPr>
        <p:sp>
          <p:nvSpPr>
            <p:cNvPr id="108" name="Freeform 3">
              <a:extLst>
                <a:ext uri="{FF2B5EF4-FFF2-40B4-BE49-F238E27FC236}">
                  <a16:creationId xmlns:a16="http://schemas.microsoft.com/office/drawing/2014/main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09" name="TextBox 4">
              <a:extLst>
                <a:ext uri="{FF2B5EF4-FFF2-40B4-BE49-F238E27FC236}">
                  <a16:creationId xmlns:a16="http://schemas.microsoft.com/office/drawing/2014/main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10" name="CaixaDeTexto 109">
            <a:extLst>
              <a:ext uri="{FF2B5EF4-FFF2-40B4-BE49-F238E27FC236}">
                <a16:creationId xmlns:a16="http://schemas.microsoft.com/office/drawing/2014/main" id="{C9188312-81D2-507E-3219-A21135C0279D}"/>
              </a:ext>
            </a:extLst>
          </p:cNvPr>
          <p:cNvSpPr txBox="1"/>
          <p:nvPr/>
        </p:nvSpPr>
        <p:spPr>
          <a:xfrm>
            <a:off x="3142889" y="2947003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sp>
        <p:nvSpPr>
          <p:cNvPr id="117" name="Balão de Fala: Retângulo com Cantos Arredondados 275">
            <a:extLst>
              <a:ext uri="{FF2B5EF4-FFF2-40B4-BE49-F238E27FC236}">
                <a16:creationId xmlns:a16="http://schemas.microsoft.com/office/drawing/2014/main" id="{A6BC1517-866A-FFCB-E74C-F3BEBC6E444B}"/>
              </a:ext>
            </a:extLst>
          </p:cNvPr>
          <p:cNvSpPr/>
          <p:nvPr/>
        </p:nvSpPr>
        <p:spPr>
          <a:xfrm>
            <a:off x="7784724" y="1388097"/>
            <a:ext cx="1239047" cy="476632"/>
          </a:xfrm>
          <a:prstGeom prst="wedgeRoundRectCallout">
            <a:avLst>
              <a:gd name="adj1" fmla="val -22170"/>
              <a:gd name="adj2" fmla="val 6933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/>
              <a:t>Verificar se já existe processo SEI em andamento</a:t>
            </a:r>
          </a:p>
        </p:txBody>
      </p:sp>
      <p:sp>
        <p:nvSpPr>
          <p:cNvPr id="121" name="CaixaDeTexto 120">
            <a:extLst>
              <a:ext uri="{FF2B5EF4-FFF2-40B4-BE49-F238E27FC236}">
                <a16:creationId xmlns:a16="http://schemas.microsoft.com/office/drawing/2014/main" id="{223AC076-532E-F338-3784-44786AB1CD95}"/>
              </a:ext>
            </a:extLst>
          </p:cNvPr>
          <p:cNvSpPr txBox="1"/>
          <p:nvPr/>
        </p:nvSpPr>
        <p:spPr>
          <a:xfrm>
            <a:off x="635283" y="4068675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30 dias</a:t>
            </a:r>
          </a:p>
        </p:txBody>
      </p:sp>
      <p:grpSp>
        <p:nvGrpSpPr>
          <p:cNvPr id="122" name="Group 2">
            <a:extLst>
              <a:ext uri="{FF2B5EF4-FFF2-40B4-BE49-F238E27FC236}">
                <a16:creationId xmlns:a16="http://schemas.microsoft.com/office/drawing/2014/main" id="{3F14936B-DB24-E061-EF0F-8388983CAFC1}"/>
              </a:ext>
            </a:extLst>
          </p:cNvPr>
          <p:cNvGrpSpPr/>
          <p:nvPr/>
        </p:nvGrpSpPr>
        <p:grpSpPr>
          <a:xfrm>
            <a:off x="10219473" y="3053287"/>
            <a:ext cx="1641076" cy="527727"/>
            <a:chOff x="0" y="0"/>
            <a:chExt cx="812800" cy="393390"/>
          </a:xfrm>
        </p:grpSpPr>
        <p:sp>
          <p:nvSpPr>
            <p:cNvPr id="123" name="Freeform 3">
              <a:extLst>
                <a:ext uri="{FF2B5EF4-FFF2-40B4-BE49-F238E27FC236}">
                  <a16:creationId xmlns:a16="http://schemas.microsoft.com/office/drawing/2014/main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24" name="TextBox 4">
              <a:extLst>
                <a:ext uri="{FF2B5EF4-FFF2-40B4-BE49-F238E27FC236}">
                  <a16:creationId xmlns:a16="http://schemas.microsoft.com/office/drawing/2014/main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25" name="CaixaDeTexto 124">
            <a:extLst>
              <a:ext uri="{FF2B5EF4-FFF2-40B4-BE49-F238E27FC236}">
                <a16:creationId xmlns:a16="http://schemas.microsoft.com/office/drawing/2014/main" id="{EC6A6DBB-8903-6FF6-9482-20E92EB8BBE6}"/>
              </a:ext>
            </a:extLst>
          </p:cNvPr>
          <p:cNvSpPr txBox="1"/>
          <p:nvPr/>
        </p:nvSpPr>
        <p:spPr>
          <a:xfrm>
            <a:off x="10393140" y="3077825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Publicação no D.O + convocação via SEI</a:t>
            </a:r>
          </a:p>
        </p:txBody>
      </p:sp>
      <p:sp>
        <p:nvSpPr>
          <p:cNvPr id="127" name="Balão de Fala: Retângulo com Cantos Arredondados 293">
            <a:extLst>
              <a:ext uri="{FF2B5EF4-FFF2-40B4-BE49-F238E27FC236}">
                <a16:creationId xmlns:a16="http://schemas.microsoft.com/office/drawing/2014/main" id="{9758A0A9-ECFF-4A99-9B89-B9B2CB7272DA}"/>
              </a:ext>
            </a:extLst>
          </p:cNvPr>
          <p:cNvSpPr/>
          <p:nvPr/>
        </p:nvSpPr>
        <p:spPr>
          <a:xfrm>
            <a:off x="210724" y="4717786"/>
            <a:ext cx="2180752" cy="605508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2065" marR="5080" indent="1270" algn="ctr">
              <a:lnSpc>
                <a:spcPct val="100000"/>
              </a:lnSpc>
              <a:spcBef>
                <a:spcPts val="95"/>
              </a:spcBef>
            </a:pPr>
            <a:r>
              <a:rPr lang="pt-BR" sz="1000" dirty="0">
                <a:cs typeface="Calibri"/>
              </a:rPr>
              <a:t>Chefia e interlocutor encaminham  o  processo para Comissão de Avaliação de Atividades da Readaptação Funcional</a:t>
            </a:r>
          </a:p>
        </p:txBody>
      </p:sp>
      <p:cxnSp>
        <p:nvCxnSpPr>
          <p:cNvPr id="128" name="Conector de Seta Reta 295">
            <a:extLst>
              <a:ext uri="{FF2B5EF4-FFF2-40B4-BE49-F238E27FC236}">
                <a16:creationId xmlns:a16="http://schemas.microsoft.com/office/drawing/2014/main" id="{8FA0DEC0-BFDC-C564-FF79-2B952E5D91EE}"/>
              </a:ext>
            </a:extLst>
          </p:cNvPr>
          <p:cNvCxnSpPr>
            <a:cxnSpLocks/>
            <a:stCxn id="84" idx="0"/>
            <a:endCxn id="127" idx="2"/>
          </p:cNvCxnSpPr>
          <p:nvPr/>
        </p:nvCxnSpPr>
        <p:spPr>
          <a:xfrm flipV="1">
            <a:off x="1298522" y="5323294"/>
            <a:ext cx="2578" cy="465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30" name="CaixaDeTexto 129">
            <a:extLst>
              <a:ext uri="{FF2B5EF4-FFF2-40B4-BE49-F238E27FC236}">
                <a16:creationId xmlns:a16="http://schemas.microsoft.com/office/drawing/2014/main" id="{CFF13F46-907F-268D-7F8D-1A28B58C835E}"/>
              </a:ext>
            </a:extLst>
          </p:cNvPr>
          <p:cNvSpPr txBox="1"/>
          <p:nvPr/>
        </p:nvSpPr>
        <p:spPr>
          <a:xfrm>
            <a:off x="576988" y="61156"/>
            <a:ext cx="10455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FLUXOS DE READAPTAÇÃO FUNCIONAL: </a:t>
            </a:r>
            <a:r>
              <a:rPr lang="pt-BR" b="1">
                <a:solidFill>
                  <a:schemeClr val="accent5">
                    <a:lumMod val="75000"/>
                  </a:schemeClr>
                </a:solidFill>
              </a:rPr>
              <a:t>SOLICITAÇÃO DE READAPTAÇÃO PELO MÉDICO PERITO DA </a:t>
            </a:r>
            <a:r>
              <a:rPr lang="pt-BR" b="1" err="1">
                <a:solidFill>
                  <a:schemeClr val="accent5">
                    <a:lumMod val="75000"/>
                  </a:schemeClr>
                </a:solidFill>
              </a:rPr>
              <a:t>COGESS</a:t>
            </a:r>
            <a:endParaRPr lang="pt-BR" b="1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134" name="Group 2">
            <a:extLst>
              <a:ext uri="{FF2B5EF4-FFF2-40B4-BE49-F238E27FC236}">
                <a16:creationId xmlns:a16="http://schemas.microsoft.com/office/drawing/2014/main" id="{B13F6F18-303D-6FA7-2B11-60C7722DC941}"/>
              </a:ext>
            </a:extLst>
          </p:cNvPr>
          <p:cNvGrpSpPr/>
          <p:nvPr/>
        </p:nvGrpSpPr>
        <p:grpSpPr>
          <a:xfrm>
            <a:off x="4916395" y="697281"/>
            <a:ext cx="1155267" cy="512230"/>
            <a:chOff x="0" y="0"/>
            <a:chExt cx="812800" cy="393390"/>
          </a:xfrm>
        </p:grpSpPr>
        <p:sp>
          <p:nvSpPr>
            <p:cNvPr id="135" name="Freeform 3">
              <a:extLst>
                <a:ext uri="{FF2B5EF4-FFF2-40B4-BE49-F238E27FC236}">
                  <a16:creationId xmlns:a16="http://schemas.microsoft.com/office/drawing/2014/main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36" name="TextBox 4">
              <a:extLst>
                <a:ext uri="{FF2B5EF4-FFF2-40B4-BE49-F238E27FC236}">
                  <a16:creationId xmlns:a16="http://schemas.microsoft.com/office/drawing/2014/main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37" name="CaixaDeTexto 136">
            <a:extLst>
              <a:ext uri="{FF2B5EF4-FFF2-40B4-BE49-F238E27FC236}">
                <a16:creationId xmlns:a16="http://schemas.microsoft.com/office/drawing/2014/main" id="{53DE53B1-106F-CB1C-C45E-BF8C625C7E8F}"/>
              </a:ext>
            </a:extLst>
          </p:cNvPr>
          <p:cNvSpPr txBox="1"/>
          <p:nvPr/>
        </p:nvSpPr>
        <p:spPr>
          <a:xfrm>
            <a:off x="5134950" y="763730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>
                <a:solidFill>
                  <a:schemeClr val="accent2"/>
                </a:solidFill>
              </a:rPr>
              <a:t>COAP</a:t>
            </a:r>
          </a:p>
        </p:txBody>
      </p:sp>
      <p:cxnSp>
        <p:nvCxnSpPr>
          <p:cNvPr id="147" name="Conector em curva 146"/>
          <p:cNvCxnSpPr/>
          <p:nvPr/>
        </p:nvCxnSpPr>
        <p:spPr>
          <a:xfrm flipV="1">
            <a:off x="4513531" y="953397"/>
            <a:ext cx="392534" cy="233450"/>
          </a:xfrm>
          <a:prstGeom prst="curvedConnector3">
            <a:avLst>
              <a:gd name="adj1" fmla="val -215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em curva 151"/>
          <p:cNvCxnSpPr/>
          <p:nvPr/>
        </p:nvCxnSpPr>
        <p:spPr>
          <a:xfrm>
            <a:off x="4512682" y="1960747"/>
            <a:ext cx="338791" cy="255844"/>
          </a:xfrm>
          <a:prstGeom prst="curvedConnector3">
            <a:avLst>
              <a:gd name="adj1" fmla="val -23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de seta reta 154"/>
          <p:cNvCxnSpPr/>
          <p:nvPr/>
        </p:nvCxnSpPr>
        <p:spPr>
          <a:xfrm>
            <a:off x="6099115" y="959806"/>
            <a:ext cx="527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/>
          <p:cNvCxnSpPr/>
          <p:nvPr/>
        </p:nvCxnSpPr>
        <p:spPr>
          <a:xfrm>
            <a:off x="6071662" y="2222078"/>
            <a:ext cx="527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em curva 162"/>
          <p:cNvCxnSpPr/>
          <p:nvPr/>
        </p:nvCxnSpPr>
        <p:spPr>
          <a:xfrm>
            <a:off x="7716844" y="990167"/>
            <a:ext cx="3339887" cy="86257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55">
            <a:extLst>
              <a:ext uri="{FF2B5EF4-FFF2-40B4-BE49-F238E27FC236}">
                <a16:creationId xmlns:a16="http://schemas.microsoft.com/office/drawing/2014/main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032328" y="2457545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 5">
            <a:extLst>
              <a:ext uri="{FF2B5EF4-FFF2-40B4-BE49-F238E27FC236}">
                <a16:creationId xmlns:a16="http://schemas.microsoft.com/office/drawing/2014/main" id="{7BFA04D9-770A-0E03-3F09-70C9DFBA552F}"/>
              </a:ext>
            </a:extLst>
          </p:cNvPr>
          <p:cNvGrpSpPr/>
          <p:nvPr/>
        </p:nvGrpSpPr>
        <p:grpSpPr>
          <a:xfrm>
            <a:off x="4836083" y="4242300"/>
            <a:ext cx="1694945" cy="1098359"/>
            <a:chOff x="-260457" y="-123826"/>
            <a:chExt cx="933557" cy="812800"/>
          </a:xfrm>
        </p:grpSpPr>
        <p:sp>
          <p:nvSpPr>
            <p:cNvPr id="171" name="Freeform 6">
              <a:extLst>
                <a:ext uri="{FF2B5EF4-FFF2-40B4-BE49-F238E27FC236}">
                  <a16:creationId xmlns:a16="http://schemas.microsoft.com/office/drawing/2014/main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72" name="TextBox 7">
              <a:extLst>
                <a:ext uri="{FF2B5EF4-FFF2-40B4-BE49-F238E27FC236}">
                  <a16:creationId xmlns:a16="http://schemas.microsoft.com/office/drawing/2014/main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73" name="CaixaDeTexto 172">
            <a:extLst>
              <a:ext uri="{FF2B5EF4-FFF2-40B4-BE49-F238E27FC236}">
                <a16:creationId xmlns:a16="http://schemas.microsoft.com/office/drawing/2014/main" id="{BF20E77C-99F6-3352-C207-D4D0DBEC25CF}"/>
              </a:ext>
            </a:extLst>
          </p:cNvPr>
          <p:cNvSpPr txBox="1"/>
          <p:nvPr/>
        </p:nvSpPr>
        <p:spPr>
          <a:xfrm>
            <a:off x="4753395" y="4519702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Novo pedido de agendamento?</a:t>
            </a:r>
          </a:p>
        </p:txBody>
      </p:sp>
      <p:cxnSp>
        <p:nvCxnSpPr>
          <p:cNvPr id="208" name="Conector em curva 207"/>
          <p:cNvCxnSpPr>
            <a:stCxn id="138" idx="0"/>
          </p:cNvCxnSpPr>
          <p:nvPr/>
        </p:nvCxnSpPr>
        <p:spPr>
          <a:xfrm rot="16200000" flipV="1">
            <a:off x="4789858" y="2164886"/>
            <a:ext cx="222417" cy="143795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em curva 214"/>
          <p:cNvCxnSpPr>
            <a:stCxn id="80" idx="0"/>
            <a:endCxn id="268" idx="1"/>
          </p:cNvCxnSpPr>
          <p:nvPr/>
        </p:nvCxnSpPr>
        <p:spPr>
          <a:xfrm rot="5400000" flipH="1" flipV="1">
            <a:off x="1683081" y="2317637"/>
            <a:ext cx="523310" cy="141984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3" name="Group 2">
            <a:extLst>
              <a:ext uri="{FF2B5EF4-FFF2-40B4-BE49-F238E27FC236}">
                <a16:creationId xmlns:a16="http://schemas.microsoft.com/office/drawing/2014/main" id="{1FC640C5-7F9F-24F5-8C5F-A4E3464AD392}"/>
              </a:ext>
            </a:extLst>
          </p:cNvPr>
          <p:cNvGrpSpPr/>
          <p:nvPr/>
        </p:nvGrpSpPr>
        <p:grpSpPr>
          <a:xfrm>
            <a:off x="10153925" y="1902868"/>
            <a:ext cx="1852267" cy="527727"/>
            <a:chOff x="0" y="0"/>
            <a:chExt cx="812800" cy="393390"/>
          </a:xfrm>
        </p:grpSpPr>
        <p:sp>
          <p:nvSpPr>
            <p:cNvPr id="224" name="Freeform 3">
              <a:extLst>
                <a:ext uri="{FF2B5EF4-FFF2-40B4-BE49-F238E27FC236}">
                  <a16:creationId xmlns:a16="http://schemas.microsoft.com/office/drawing/2014/main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25" name="TextBox 4">
              <a:extLst>
                <a:ext uri="{FF2B5EF4-FFF2-40B4-BE49-F238E27FC236}">
                  <a16:creationId xmlns:a16="http://schemas.microsoft.com/office/drawing/2014/main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26" name="CaixaDeTexto 225">
            <a:extLst>
              <a:ext uri="{FF2B5EF4-FFF2-40B4-BE49-F238E27FC236}">
                <a16:creationId xmlns:a16="http://schemas.microsoft.com/office/drawing/2014/main" id="{493860F6-ADFE-F197-6FB9-13C335FDDD61}"/>
              </a:ext>
            </a:extLst>
          </p:cNvPr>
          <p:cNvSpPr txBox="1"/>
          <p:nvPr/>
        </p:nvSpPr>
        <p:spPr>
          <a:xfrm>
            <a:off x="10044613" y="1935679"/>
            <a:ext cx="2058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Agendamento de perícia médica presencial</a:t>
            </a:r>
          </a:p>
        </p:txBody>
      </p:sp>
      <p:sp>
        <p:nvSpPr>
          <p:cNvPr id="230" name="CaixaDeTexto 229">
            <a:extLst>
              <a:ext uri="{FF2B5EF4-FFF2-40B4-BE49-F238E27FC236}">
                <a16:creationId xmlns:a16="http://schemas.microsoft.com/office/drawing/2014/main" id="{493860F6-ADFE-F197-6FB9-13C335FDDD61}"/>
              </a:ext>
            </a:extLst>
          </p:cNvPr>
          <p:cNvSpPr txBox="1"/>
          <p:nvPr/>
        </p:nvSpPr>
        <p:spPr>
          <a:xfrm>
            <a:off x="7572467" y="3049852"/>
            <a:ext cx="2058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Avaliação documental</a:t>
            </a:r>
          </a:p>
        </p:txBody>
      </p:sp>
      <p:grpSp>
        <p:nvGrpSpPr>
          <p:cNvPr id="231" name="Group 2">
            <a:extLst>
              <a:ext uri="{FF2B5EF4-FFF2-40B4-BE49-F238E27FC236}">
                <a16:creationId xmlns:a16="http://schemas.microsoft.com/office/drawing/2014/main" id="{3F14936B-DB24-E061-EF0F-8388983CAFC1}"/>
              </a:ext>
            </a:extLst>
          </p:cNvPr>
          <p:cNvGrpSpPr/>
          <p:nvPr/>
        </p:nvGrpSpPr>
        <p:grpSpPr>
          <a:xfrm>
            <a:off x="8127432" y="3003854"/>
            <a:ext cx="1641076" cy="527727"/>
            <a:chOff x="0" y="0"/>
            <a:chExt cx="812800" cy="393390"/>
          </a:xfrm>
        </p:grpSpPr>
        <p:sp>
          <p:nvSpPr>
            <p:cNvPr id="232" name="Freeform 3">
              <a:extLst>
                <a:ext uri="{FF2B5EF4-FFF2-40B4-BE49-F238E27FC236}">
                  <a16:creationId xmlns:a16="http://schemas.microsoft.com/office/drawing/2014/main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3" name="TextBox 4">
              <a:extLst>
                <a:ext uri="{FF2B5EF4-FFF2-40B4-BE49-F238E27FC236}">
                  <a16:creationId xmlns:a16="http://schemas.microsoft.com/office/drawing/2014/main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34" name="CaixaDeTexto 233">
            <a:extLst>
              <a:ext uri="{FF2B5EF4-FFF2-40B4-BE49-F238E27FC236}">
                <a16:creationId xmlns:a16="http://schemas.microsoft.com/office/drawing/2014/main" id="{EC6A6DBB-8903-6FF6-9482-20E92EB8BBE6}"/>
              </a:ext>
            </a:extLst>
          </p:cNvPr>
          <p:cNvSpPr txBox="1"/>
          <p:nvPr/>
        </p:nvSpPr>
        <p:spPr>
          <a:xfrm>
            <a:off x="8122974" y="3111517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Avaliação documental</a:t>
            </a:r>
          </a:p>
        </p:txBody>
      </p:sp>
      <p:cxnSp>
        <p:nvCxnSpPr>
          <p:cNvPr id="236" name="Conector em curva 235"/>
          <p:cNvCxnSpPr/>
          <p:nvPr/>
        </p:nvCxnSpPr>
        <p:spPr>
          <a:xfrm>
            <a:off x="7733594" y="2238694"/>
            <a:ext cx="1214376" cy="72948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CaixaDeTexto 267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2654660" y="2642795"/>
            <a:ext cx="1641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SEGES/</a:t>
            </a:r>
            <a:r>
              <a:rPr lang="pt-BR" sz="1000" dirty="0" err="1"/>
              <a:t>COGESS</a:t>
            </a:r>
            <a:r>
              <a:rPr lang="pt-BR" sz="1000" dirty="0"/>
              <a:t>/</a:t>
            </a:r>
            <a:r>
              <a:rPr lang="pt-BR" sz="1000" dirty="0" err="1"/>
              <a:t>CPS</a:t>
            </a:r>
            <a:r>
              <a:rPr lang="pt-BR" sz="1000" dirty="0"/>
              <a:t>/</a:t>
            </a:r>
            <a:r>
              <a:rPr lang="pt-BR" sz="1000" dirty="0" err="1"/>
              <a:t>COAP</a:t>
            </a:r>
            <a:endParaRPr lang="pt-BR" sz="1000" dirty="0"/>
          </a:p>
        </p:txBody>
      </p:sp>
      <p:sp>
        <p:nvSpPr>
          <p:cNvPr id="284" name="Arco 283"/>
          <p:cNvSpPr/>
          <p:nvPr/>
        </p:nvSpPr>
        <p:spPr>
          <a:xfrm rot="9399000">
            <a:off x="9113564" y="3246905"/>
            <a:ext cx="694716" cy="1948094"/>
          </a:xfrm>
          <a:prstGeom prst="arc">
            <a:avLst>
              <a:gd name="adj1" fmla="val 16645911"/>
              <a:gd name="adj2" fmla="val 32885"/>
            </a:avLst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4029970" y="2566600"/>
            <a:ext cx="276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</a:t>
            </a:r>
          </a:p>
        </p:txBody>
      </p:sp>
      <p:grpSp>
        <p:nvGrpSpPr>
          <p:cNvPr id="287" name="Group 2">
            <a:extLst>
              <a:ext uri="{FF2B5EF4-FFF2-40B4-BE49-F238E27FC236}">
                <a16:creationId xmlns:a16="http://schemas.microsoft.com/office/drawing/2014/main" id="{80217AB5-1AF7-A3B0-B0C4-7C5779ADAB05}"/>
              </a:ext>
            </a:extLst>
          </p:cNvPr>
          <p:cNvGrpSpPr/>
          <p:nvPr/>
        </p:nvGrpSpPr>
        <p:grpSpPr>
          <a:xfrm>
            <a:off x="10349298" y="5774145"/>
            <a:ext cx="1641076" cy="750514"/>
            <a:chOff x="0" y="0"/>
            <a:chExt cx="812800" cy="393390"/>
          </a:xfrm>
        </p:grpSpPr>
        <p:sp>
          <p:nvSpPr>
            <p:cNvPr id="288" name="Freeform 3">
              <a:extLst>
                <a:ext uri="{FF2B5EF4-FFF2-40B4-BE49-F238E27FC236}">
                  <a16:creationId xmlns:a16="http://schemas.microsoft.com/office/drawing/2014/main" id="{74EB9148-119F-5303-AC74-EA320E1F8BA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89" name="TextBox 4">
              <a:extLst>
                <a:ext uri="{FF2B5EF4-FFF2-40B4-BE49-F238E27FC236}">
                  <a16:creationId xmlns:a16="http://schemas.microsoft.com/office/drawing/2014/main" id="{8F5B2330-17C3-3223-40AF-4DF622FB961A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BC5B41B7-1C85-EE71-FE65-4AFD4CF4C614}"/>
              </a:ext>
            </a:extLst>
          </p:cNvPr>
          <p:cNvSpPr txBox="1"/>
          <p:nvPr/>
        </p:nvSpPr>
        <p:spPr>
          <a:xfrm>
            <a:off x="10271819" y="5909850"/>
            <a:ext cx="1839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Emissão do laudo </a:t>
            </a:r>
          </a:p>
          <a:p>
            <a:pPr algn="ctr"/>
            <a:r>
              <a:rPr lang="pt-BR" sz="1200" dirty="0">
                <a:solidFill>
                  <a:schemeClr val="bg1"/>
                </a:solidFill>
              </a:rPr>
              <a:t>médico</a:t>
            </a:r>
          </a:p>
        </p:txBody>
      </p:sp>
      <p:grpSp>
        <p:nvGrpSpPr>
          <p:cNvPr id="299" name="Group 2">
            <a:extLst>
              <a:ext uri="{FF2B5EF4-FFF2-40B4-BE49-F238E27FC236}">
                <a16:creationId xmlns:a16="http://schemas.microsoft.com/office/drawing/2014/main" id="{FA0C9B1E-EAA7-F67D-6FFD-E3F01812E166}"/>
              </a:ext>
            </a:extLst>
          </p:cNvPr>
          <p:cNvGrpSpPr/>
          <p:nvPr/>
        </p:nvGrpSpPr>
        <p:grpSpPr>
          <a:xfrm>
            <a:off x="2516278" y="4396670"/>
            <a:ext cx="1754079" cy="548806"/>
            <a:chOff x="0" y="-133350"/>
            <a:chExt cx="865537" cy="526740"/>
          </a:xfrm>
        </p:grpSpPr>
        <p:sp>
          <p:nvSpPr>
            <p:cNvPr id="300" name="Freeform 3">
              <a:extLst>
                <a:ext uri="{FF2B5EF4-FFF2-40B4-BE49-F238E27FC236}">
                  <a16:creationId xmlns:a16="http://schemas.microsoft.com/office/drawing/2014/main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301" name="TextBox 4">
              <a:extLst>
                <a:ext uri="{FF2B5EF4-FFF2-40B4-BE49-F238E27FC236}">
                  <a16:creationId xmlns:a16="http://schemas.microsoft.com/office/drawing/2014/main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302" name="CaixaDeTexto 301">
            <a:extLst>
              <a:ext uri="{FF2B5EF4-FFF2-40B4-BE49-F238E27FC236}">
                <a16:creationId xmlns:a16="http://schemas.microsoft.com/office/drawing/2014/main" id="{7286A094-0781-2B1B-C744-DF083645E5DB}"/>
              </a:ext>
            </a:extLst>
          </p:cNvPr>
          <p:cNvSpPr txBox="1"/>
          <p:nvPr/>
        </p:nvSpPr>
        <p:spPr>
          <a:xfrm>
            <a:off x="2572911" y="4526759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131" name="CaixaDeTexto 130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8170282" y="65705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* Retorna ao ponto inicial do </a:t>
            </a:r>
            <a:r>
              <a:rPr lang="pt-BR" sz="1000" err="1">
                <a:solidFill>
                  <a:schemeClr val="bg1">
                    <a:lumMod val="50000"/>
                  </a:schemeClr>
                </a:solidFill>
              </a:rPr>
              <a:t>COAP</a:t>
            </a: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no fluxo.</a:t>
            </a:r>
          </a:p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id="{5F641D53-8556-6D4B-A5D8-6CD5E7723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536" y="586391"/>
            <a:ext cx="790575" cy="730250"/>
          </a:xfrm>
          <a:prstGeom prst="rect">
            <a:avLst/>
          </a:prstGeom>
        </p:spPr>
      </p:pic>
      <p:pic>
        <p:nvPicPr>
          <p:cNvPr id="6" name="Imagem 5" descr="Ícone&#10;&#10;Descrição gerada automaticamente">
            <a:extLst>
              <a:ext uri="{FF2B5EF4-FFF2-40B4-BE49-F238E27FC236}">
                <a16:creationId xmlns:a16="http://schemas.microsoft.com/office/drawing/2014/main" id="{DE52A129-5245-7919-FFB5-00C7BA24C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8202" y="1803474"/>
            <a:ext cx="790575" cy="730250"/>
          </a:xfrm>
          <a:prstGeom prst="rect">
            <a:avLst/>
          </a:prstGeom>
        </p:spPr>
      </p:pic>
      <p:pic>
        <p:nvPicPr>
          <p:cNvPr id="12" name="Imagem 11" descr="Ícone&#10;&#10;Descrição gerada automaticamente">
            <a:extLst>
              <a:ext uri="{FF2B5EF4-FFF2-40B4-BE49-F238E27FC236}">
                <a16:creationId xmlns:a16="http://schemas.microsoft.com/office/drawing/2014/main" id="{C056809A-471E-8B08-61E7-898DAB5AA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2536" y="5676974"/>
            <a:ext cx="790575" cy="730250"/>
          </a:xfrm>
          <a:prstGeom prst="rect">
            <a:avLst/>
          </a:prstGeom>
        </p:spPr>
      </p:pic>
      <p:grpSp>
        <p:nvGrpSpPr>
          <p:cNvPr id="126" name="Group 2">
            <a:extLst>
              <a:ext uri="{FF2B5EF4-FFF2-40B4-BE49-F238E27FC236}">
                <a16:creationId xmlns:a16="http://schemas.microsoft.com/office/drawing/2014/main" id="{1FC640C5-7F9F-24F5-8C5F-A4E3464AD392}"/>
              </a:ext>
            </a:extLst>
          </p:cNvPr>
          <p:cNvGrpSpPr/>
          <p:nvPr/>
        </p:nvGrpSpPr>
        <p:grpSpPr>
          <a:xfrm>
            <a:off x="4377985" y="3006575"/>
            <a:ext cx="2470017" cy="808482"/>
            <a:chOff x="0" y="0"/>
            <a:chExt cx="812800" cy="393390"/>
          </a:xfrm>
        </p:grpSpPr>
        <p:sp>
          <p:nvSpPr>
            <p:cNvPr id="132" name="Freeform 3">
              <a:extLst>
                <a:ext uri="{FF2B5EF4-FFF2-40B4-BE49-F238E27FC236}">
                  <a16:creationId xmlns:a16="http://schemas.microsoft.com/office/drawing/2014/main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33" name="TextBox 4">
              <a:extLst>
                <a:ext uri="{FF2B5EF4-FFF2-40B4-BE49-F238E27FC236}">
                  <a16:creationId xmlns:a16="http://schemas.microsoft.com/office/drawing/2014/main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38" name="CaixaDeTexto 137">
            <a:extLst>
              <a:ext uri="{FF2B5EF4-FFF2-40B4-BE49-F238E27FC236}">
                <a16:creationId xmlns:a16="http://schemas.microsoft.com/office/drawing/2014/main" id="{493860F6-ADFE-F197-6FB9-13C335FDDD61}"/>
              </a:ext>
            </a:extLst>
          </p:cNvPr>
          <p:cNvSpPr txBox="1"/>
          <p:nvPr/>
        </p:nvSpPr>
        <p:spPr>
          <a:xfrm>
            <a:off x="4579941" y="2995071"/>
            <a:ext cx="2080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Inserir : Requerimento de Reconsideração; Documento que aponte motivo justo e comprovado para  falta</a:t>
            </a:r>
          </a:p>
        </p:txBody>
      </p:sp>
      <p:sp>
        <p:nvSpPr>
          <p:cNvPr id="140" name="CaixaDeTexto 139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5620043" y="385622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02 dias</a:t>
            </a:r>
          </a:p>
        </p:txBody>
      </p:sp>
      <p:cxnSp>
        <p:nvCxnSpPr>
          <p:cNvPr id="141" name="Conector de Seta Reta 171">
            <a:extLst>
              <a:ext uri="{FF2B5EF4-FFF2-40B4-BE49-F238E27FC236}">
                <a16:creationId xmlns:a16="http://schemas.microsoft.com/office/drawing/2014/main" id="{9F2F645F-4978-D147-D7CC-B03F5757DF8D}"/>
              </a:ext>
            </a:extLst>
          </p:cNvPr>
          <p:cNvCxnSpPr>
            <a:cxnSpLocks/>
          </p:cNvCxnSpPr>
          <p:nvPr/>
        </p:nvCxnSpPr>
        <p:spPr>
          <a:xfrm flipV="1">
            <a:off x="5540425" y="3815057"/>
            <a:ext cx="0" cy="263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CaixaDeTexto 141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62443" y="5397009"/>
            <a:ext cx="12054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05 dias</a:t>
            </a:r>
          </a:p>
        </p:txBody>
      </p:sp>
      <p:sp>
        <p:nvSpPr>
          <p:cNvPr id="145" name="Balão de Fala: Retângulo com Cantos Arredondados 293">
            <a:extLst>
              <a:ext uri="{FF2B5EF4-FFF2-40B4-BE49-F238E27FC236}">
                <a16:creationId xmlns:a16="http://schemas.microsoft.com/office/drawing/2014/main" id="{9758A0A9-ECFF-4A99-9B89-B9B2CB7272DA}"/>
              </a:ext>
            </a:extLst>
          </p:cNvPr>
          <p:cNvSpPr/>
          <p:nvPr/>
        </p:nvSpPr>
        <p:spPr>
          <a:xfrm>
            <a:off x="152612" y="2404166"/>
            <a:ext cx="1856914" cy="605508"/>
          </a:xfrm>
          <a:prstGeom prst="wedgeRoundRectCallout">
            <a:avLst/>
          </a:prstGeom>
          <a:solidFill>
            <a:srgbClr val="FF7C8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Caso o recurso seja indeferido, o servidor poderá reiniciar o processo após 12 meses</a:t>
            </a:r>
          </a:p>
        </p:txBody>
      </p:sp>
      <p:sp>
        <p:nvSpPr>
          <p:cNvPr id="146" name="CaixaDeTexto 145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154629" y="4494246"/>
            <a:ext cx="22219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Verificar fluxograma da comissão</a:t>
            </a:r>
          </a:p>
        </p:txBody>
      </p:sp>
    </p:spTree>
    <p:extLst>
      <p:ext uri="{BB962C8B-B14F-4D97-AF65-F5344CB8AC3E}">
        <p14:creationId xmlns:p14="http://schemas.microsoft.com/office/powerpoint/2010/main" val="411134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Conector de Seta Reta 145">
            <a:extLst>
              <a:ext uri="{FF2B5EF4-FFF2-40B4-BE49-F238E27FC236}">
                <a16:creationId xmlns:a16="http://schemas.microsoft.com/office/drawing/2014/main" id="{0E97485D-B805-D178-2AEA-127A449509AC}"/>
              </a:ext>
            </a:extLst>
          </p:cNvPr>
          <p:cNvCxnSpPr>
            <a:cxnSpLocks/>
          </p:cNvCxnSpPr>
          <p:nvPr/>
        </p:nvCxnSpPr>
        <p:spPr>
          <a:xfrm>
            <a:off x="10088832" y="1679592"/>
            <a:ext cx="2" cy="411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017443" y="3695750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7">
            <a:extLst>
              <a:ext uri="{FF2B5EF4-FFF2-40B4-BE49-F238E27FC236}">
                <a16:creationId xmlns:a16="http://schemas.microsoft.com/office/drawing/2014/main" id="{D7F41C60-BBE2-8B99-86CD-5E8E14E1B872}"/>
              </a:ext>
            </a:extLst>
          </p:cNvPr>
          <p:cNvSpPr/>
          <p:nvPr/>
        </p:nvSpPr>
        <p:spPr>
          <a:xfrm>
            <a:off x="563989" y="101588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73FD1B1-5485-DDEC-51E2-343692E00D70}"/>
              </a:ext>
            </a:extLst>
          </p:cNvPr>
          <p:cNvSpPr txBox="1"/>
          <p:nvPr/>
        </p:nvSpPr>
        <p:spPr>
          <a:xfrm>
            <a:off x="1018998" y="1189152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Servidor</a:t>
            </a:r>
          </a:p>
        </p:txBody>
      </p:sp>
      <p:sp>
        <p:nvSpPr>
          <p:cNvPr id="7" name="Freeform 17">
            <a:extLst>
              <a:ext uri="{FF2B5EF4-FFF2-40B4-BE49-F238E27FC236}">
                <a16:creationId xmlns:a16="http://schemas.microsoft.com/office/drawing/2014/main" id="{D3731846-BF3F-D2A9-BFAF-65102489CE17}"/>
              </a:ext>
            </a:extLst>
          </p:cNvPr>
          <p:cNvSpPr/>
          <p:nvPr/>
        </p:nvSpPr>
        <p:spPr>
          <a:xfrm>
            <a:off x="2763207" y="10144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A0C210E-B0F5-9397-4C3C-A88E8242D906}"/>
              </a:ext>
            </a:extLst>
          </p:cNvPr>
          <p:cNvSpPr txBox="1"/>
          <p:nvPr/>
        </p:nvSpPr>
        <p:spPr>
          <a:xfrm>
            <a:off x="3362595" y="12180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Chefia </a:t>
            </a: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031EB4FC-738C-B0F6-F4F3-E898FE1F716E}"/>
              </a:ext>
            </a:extLst>
          </p:cNvPr>
          <p:cNvSpPr/>
          <p:nvPr/>
        </p:nvSpPr>
        <p:spPr>
          <a:xfrm>
            <a:off x="4952954" y="10144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678616D-71F1-006D-8ED5-475250E9D6B9}"/>
              </a:ext>
            </a:extLst>
          </p:cNvPr>
          <p:cNvSpPr txBox="1"/>
          <p:nvPr/>
        </p:nvSpPr>
        <p:spPr>
          <a:xfrm>
            <a:off x="5552342" y="12180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2B57309-D332-A0C7-73BB-AA41E0708AE2}"/>
              </a:ext>
            </a:extLst>
          </p:cNvPr>
          <p:cNvSpPr txBox="1"/>
          <p:nvPr/>
        </p:nvSpPr>
        <p:spPr>
          <a:xfrm>
            <a:off x="593489" y="455944"/>
            <a:ext cx="4244379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AutoNum type="alphaLcParenR"/>
            </a:pPr>
            <a:r>
              <a:rPr lang="pt-BR" sz="1000" spc="-10" dirty="0">
                <a:cs typeface="Calibri"/>
              </a:rPr>
              <a:t>Requerimento de complementação de laudo</a:t>
            </a:r>
          </a:p>
          <a:p>
            <a:pPr marL="241300" indent="-228600">
              <a:spcBef>
                <a:spcPts val="95"/>
              </a:spcBef>
              <a:buFontTx/>
              <a:buAutoNum type="alphaLcParenR"/>
            </a:pPr>
            <a:r>
              <a:rPr lang="pt-BR" sz="1000" dirty="0">
                <a:cs typeface="Calibri"/>
              </a:rPr>
              <a:t>Formulário Médico de Solicitação (igual ao de solicitação de RF);</a:t>
            </a:r>
          </a:p>
          <a:p>
            <a:pPr marL="241300" indent="-228600">
              <a:spcBef>
                <a:spcPts val="95"/>
              </a:spcBef>
              <a:buFontTx/>
              <a:buAutoNum type="alphaLcParenR"/>
            </a:pPr>
            <a:r>
              <a:rPr lang="pt-BR" sz="1000" spc="-10" dirty="0">
                <a:cs typeface="Calibri"/>
              </a:rPr>
              <a:t>Subsídios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médicos e de</a:t>
            </a:r>
            <a:r>
              <a:rPr lang="pt-BR" sz="1000" spc="-10" dirty="0">
                <a:cs typeface="Calibri"/>
              </a:rPr>
              <a:t> tratamento </a:t>
            </a:r>
            <a:r>
              <a:rPr lang="pt-BR" sz="1000" dirty="0">
                <a:cs typeface="Calibri"/>
              </a:rPr>
              <a:t>de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saúde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que</a:t>
            </a:r>
            <a:r>
              <a:rPr lang="pt-BR" sz="1000" spc="-20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justifiquem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o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spc="-10" dirty="0">
                <a:cs typeface="Calibri"/>
              </a:rPr>
              <a:t>pedido</a:t>
            </a:r>
            <a:endParaRPr lang="pt-BR" sz="1000" dirty="0">
              <a:cs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553B8BDA-06C9-96CF-9687-4483B2282C85}"/>
              </a:ext>
            </a:extLst>
          </p:cNvPr>
          <p:cNvSpPr txBox="1"/>
          <p:nvPr/>
        </p:nvSpPr>
        <p:spPr>
          <a:xfrm>
            <a:off x="6966422" y="85402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BA4940D-A6C5-D8B9-DC42-B5059D00BE4F}"/>
              </a:ext>
            </a:extLst>
          </p:cNvPr>
          <p:cNvSpPr txBox="1"/>
          <p:nvPr/>
        </p:nvSpPr>
        <p:spPr>
          <a:xfrm>
            <a:off x="7013687" y="164232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B13F6F18-303D-6FA7-2B11-60C7722DC941}"/>
              </a:ext>
            </a:extLst>
          </p:cNvPr>
          <p:cNvGrpSpPr/>
          <p:nvPr/>
        </p:nvGrpSpPr>
        <p:grpSpPr>
          <a:xfrm>
            <a:off x="9487449" y="1116370"/>
            <a:ext cx="1155267" cy="512230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3DE53B1-106F-CB1C-C45E-BF8C625C7E8F}"/>
              </a:ext>
            </a:extLst>
          </p:cNvPr>
          <p:cNvSpPr txBox="1"/>
          <p:nvPr/>
        </p:nvSpPr>
        <p:spPr>
          <a:xfrm>
            <a:off x="9706004" y="1182819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chemeClr val="accent2"/>
                </a:solidFill>
              </a:rPr>
              <a:t>COAP</a:t>
            </a:r>
            <a:endParaRPr lang="pt-BR" b="1" dirty="0">
              <a:solidFill>
                <a:schemeClr val="accent2"/>
              </a:solidFill>
            </a:endParaRPr>
          </a:p>
        </p:txBody>
      </p:sp>
      <p:grpSp>
        <p:nvGrpSpPr>
          <p:cNvPr id="34" name="Group 5">
            <a:extLst>
              <a:ext uri="{FF2B5EF4-FFF2-40B4-BE49-F238E27FC236}">
                <a16:creationId xmlns:a16="http://schemas.microsoft.com/office/drawing/2014/main" id="{9D81143B-5F7D-67E5-DD32-29223C779895}"/>
              </a:ext>
            </a:extLst>
          </p:cNvPr>
          <p:cNvGrpSpPr/>
          <p:nvPr/>
        </p:nvGrpSpPr>
        <p:grpSpPr>
          <a:xfrm>
            <a:off x="9356016" y="2123328"/>
            <a:ext cx="1694945" cy="1098359"/>
            <a:chOff x="-260457" y="-123826"/>
            <a:chExt cx="933557" cy="812800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DC4F7D06-A3BA-B444-8007-3032BAB2C18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36" name="TextBox 7">
              <a:extLst>
                <a:ext uri="{FF2B5EF4-FFF2-40B4-BE49-F238E27FC236}">
                  <a16:creationId xmlns:a16="http://schemas.microsoft.com/office/drawing/2014/main" id="{97C2849F-3F78-425C-2E0A-8252E1D258AD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305DB694-2C55-45FC-415A-2C906943D11E}"/>
              </a:ext>
            </a:extLst>
          </p:cNvPr>
          <p:cNvSpPr txBox="1"/>
          <p:nvPr/>
        </p:nvSpPr>
        <p:spPr>
          <a:xfrm>
            <a:off x="9285360" y="244167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Documentação completa?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F6C72878-9131-26DB-073F-19AA1ACAFD08}"/>
              </a:ext>
            </a:extLst>
          </p:cNvPr>
          <p:cNvSpPr txBox="1"/>
          <p:nvPr/>
        </p:nvSpPr>
        <p:spPr>
          <a:xfrm>
            <a:off x="10823098" y="2521974"/>
            <a:ext cx="41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2D243982-05D9-AA9D-8022-8DE40886EC7C}"/>
              </a:ext>
            </a:extLst>
          </p:cNvPr>
          <p:cNvSpPr txBox="1"/>
          <p:nvPr/>
        </p:nvSpPr>
        <p:spPr>
          <a:xfrm>
            <a:off x="8949580" y="2498566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id="{1FC640C5-7F9F-24F5-8C5F-A4E3464AD392}"/>
              </a:ext>
            </a:extLst>
          </p:cNvPr>
          <p:cNvGrpSpPr/>
          <p:nvPr/>
        </p:nvGrpSpPr>
        <p:grpSpPr>
          <a:xfrm>
            <a:off x="10070800" y="3375368"/>
            <a:ext cx="1852267" cy="527727"/>
            <a:chOff x="0" y="0"/>
            <a:chExt cx="812800" cy="39339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493860F6-ADFE-F197-6FB9-13C335FDDD61}"/>
              </a:ext>
            </a:extLst>
          </p:cNvPr>
          <p:cNvSpPr txBox="1"/>
          <p:nvPr/>
        </p:nvSpPr>
        <p:spPr>
          <a:xfrm>
            <a:off x="10153068" y="3393888"/>
            <a:ext cx="1665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Agendamento de perícia presencial</a:t>
            </a:r>
          </a:p>
        </p:txBody>
      </p:sp>
      <p:grpSp>
        <p:nvGrpSpPr>
          <p:cNvPr id="51" name="Group 5">
            <a:extLst>
              <a:ext uri="{FF2B5EF4-FFF2-40B4-BE49-F238E27FC236}">
                <a16:creationId xmlns:a16="http://schemas.microsoft.com/office/drawing/2014/main" id="{CE092100-29DD-DAED-A1C7-73E1742531F7}"/>
              </a:ext>
            </a:extLst>
          </p:cNvPr>
          <p:cNvGrpSpPr/>
          <p:nvPr/>
        </p:nvGrpSpPr>
        <p:grpSpPr>
          <a:xfrm>
            <a:off x="10295289" y="4254175"/>
            <a:ext cx="1694945" cy="1098359"/>
            <a:chOff x="-260457" y="-123826"/>
            <a:chExt cx="933557" cy="812800"/>
          </a:xfrm>
        </p:grpSpPr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id="{37AE7BB2-857B-4072-500D-C1DBF59406D2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53" name="TextBox 7">
              <a:extLst>
                <a:ext uri="{FF2B5EF4-FFF2-40B4-BE49-F238E27FC236}">
                  <a16:creationId xmlns:a16="http://schemas.microsoft.com/office/drawing/2014/main" id="{98D86704-2380-F881-E68D-FC77270D94BB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6457AA36-DD99-1CB6-FF5E-F45C7F3FC9AF}"/>
              </a:ext>
            </a:extLst>
          </p:cNvPr>
          <p:cNvSpPr txBox="1"/>
          <p:nvPr/>
        </p:nvSpPr>
        <p:spPr>
          <a:xfrm>
            <a:off x="10537590" y="4500875"/>
            <a:ext cx="9684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Servidor compareceu a avaliação?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D8F14205-6D75-0F64-8B89-8DDD2E12F551}"/>
              </a:ext>
            </a:extLst>
          </p:cNvPr>
          <p:cNvSpPr txBox="1"/>
          <p:nvPr/>
        </p:nvSpPr>
        <p:spPr>
          <a:xfrm>
            <a:off x="10002560" y="451005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7B9B1D49-6A49-E5C8-0CC1-410322E6FAF5}"/>
              </a:ext>
            </a:extLst>
          </p:cNvPr>
          <p:cNvSpPr txBox="1"/>
          <p:nvPr/>
        </p:nvSpPr>
        <p:spPr>
          <a:xfrm>
            <a:off x="11021804" y="5306010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id="{7BFA04D9-770A-0E03-3F09-70C9DFBA552F}"/>
              </a:ext>
            </a:extLst>
          </p:cNvPr>
          <p:cNvGrpSpPr/>
          <p:nvPr/>
        </p:nvGrpSpPr>
        <p:grpSpPr>
          <a:xfrm>
            <a:off x="4812333" y="4254175"/>
            <a:ext cx="1694945" cy="1098359"/>
            <a:chOff x="-260457" y="-123826"/>
            <a:chExt cx="933557" cy="812800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67" name="TextBox 7">
              <a:extLst>
                <a:ext uri="{FF2B5EF4-FFF2-40B4-BE49-F238E27FC236}">
                  <a16:creationId xmlns:a16="http://schemas.microsoft.com/office/drawing/2014/main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BF20E77C-99F6-3352-C207-D4D0DBEC25CF}"/>
              </a:ext>
            </a:extLst>
          </p:cNvPr>
          <p:cNvSpPr txBox="1"/>
          <p:nvPr/>
        </p:nvSpPr>
        <p:spPr>
          <a:xfrm>
            <a:off x="4729645" y="4531577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Novo pedido de agendamento?</a:t>
            </a:r>
          </a:p>
        </p:txBody>
      </p:sp>
      <p:sp>
        <p:nvSpPr>
          <p:cNvPr id="69" name="Freeform 17">
            <a:extLst>
              <a:ext uri="{FF2B5EF4-FFF2-40B4-BE49-F238E27FC236}">
                <a16:creationId xmlns:a16="http://schemas.microsoft.com/office/drawing/2014/main" id="{96ED0C25-C602-3804-66CF-B99B59B131E2}"/>
              </a:ext>
            </a:extLst>
          </p:cNvPr>
          <p:cNvSpPr/>
          <p:nvPr/>
        </p:nvSpPr>
        <p:spPr>
          <a:xfrm>
            <a:off x="6560150" y="438052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8F9D0C17-1EF5-9FEE-BFC4-8A4B66C6D286}"/>
              </a:ext>
            </a:extLst>
          </p:cNvPr>
          <p:cNvSpPr txBox="1"/>
          <p:nvPr/>
        </p:nvSpPr>
        <p:spPr>
          <a:xfrm>
            <a:off x="7159538" y="4584156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2FF8E947-DAA7-6144-5F14-6AE46201AD09}"/>
              </a:ext>
            </a:extLst>
          </p:cNvPr>
          <p:cNvSpPr txBox="1"/>
          <p:nvPr/>
        </p:nvSpPr>
        <p:spPr>
          <a:xfrm>
            <a:off x="5348342" y="402971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879FE572-EA8A-5D0D-8444-A4CCF561A012}"/>
              </a:ext>
            </a:extLst>
          </p:cNvPr>
          <p:cNvSpPr txBox="1"/>
          <p:nvPr/>
        </p:nvSpPr>
        <p:spPr>
          <a:xfrm>
            <a:off x="4461684" y="4643405"/>
            <a:ext cx="693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96" name="Freeform 17">
            <a:extLst>
              <a:ext uri="{FF2B5EF4-FFF2-40B4-BE49-F238E27FC236}">
                <a16:creationId xmlns:a16="http://schemas.microsoft.com/office/drawing/2014/main" id="{8EE7666E-75A6-3E9E-9A7A-658DC2B16A30}"/>
              </a:ext>
            </a:extLst>
          </p:cNvPr>
          <p:cNvSpPr/>
          <p:nvPr/>
        </p:nvSpPr>
        <p:spPr>
          <a:xfrm>
            <a:off x="6613288" y="569051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97" name="CaixaDeTexto 96">
            <a:extLst>
              <a:ext uri="{FF2B5EF4-FFF2-40B4-BE49-F238E27FC236}">
                <a16:creationId xmlns:a16="http://schemas.microsoft.com/office/drawing/2014/main" id="{73CBC8A9-EBB8-EA5B-A295-0F7672E1D8C6}"/>
              </a:ext>
            </a:extLst>
          </p:cNvPr>
          <p:cNvSpPr txBox="1"/>
          <p:nvPr/>
        </p:nvSpPr>
        <p:spPr>
          <a:xfrm>
            <a:off x="7212676" y="5894151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grpSp>
        <p:nvGrpSpPr>
          <p:cNvPr id="98" name="Group 5">
            <a:extLst>
              <a:ext uri="{FF2B5EF4-FFF2-40B4-BE49-F238E27FC236}">
                <a16:creationId xmlns:a16="http://schemas.microsoft.com/office/drawing/2014/main" id="{EC2B670D-66DF-F040-4457-E514C390D826}"/>
              </a:ext>
            </a:extLst>
          </p:cNvPr>
          <p:cNvGrpSpPr/>
          <p:nvPr/>
        </p:nvGrpSpPr>
        <p:grpSpPr>
          <a:xfrm>
            <a:off x="4838023" y="5516702"/>
            <a:ext cx="1694945" cy="1098359"/>
            <a:chOff x="-260457" y="-123826"/>
            <a:chExt cx="933557" cy="812800"/>
          </a:xfrm>
        </p:grpSpPr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00" name="TextBox 7">
              <a:extLst>
                <a:ext uri="{FF2B5EF4-FFF2-40B4-BE49-F238E27FC236}">
                  <a16:creationId xmlns:a16="http://schemas.microsoft.com/office/drawing/2014/main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EDF17A6E-8E8C-8B94-017B-C18B5D14531A}"/>
              </a:ext>
            </a:extLst>
          </p:cNvPr>
          <p:cNvSpPr txBox="1"/>
          <p:nvPr/>
        </p:nvSpPr>
        <p:spPr>
          <a:xfrm>
            <a:off x="4808153" y="5943160"/>
            <a:ext cx="15063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Pedido deferido?</a:t>
            </a: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5A7A6F39-E89D-C06B-A2E6-F928BFBCECE7}"/>
              </a:ext>
            </a:extLst>
          </p:cNvPr>
          <p:cNvSpPr txBox="1"/>
          <p:nvPr/>
        </p:nvSpPr>
        <p:spPr>
          <a:xfrm>
            <a:off x="4476159" y="590593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37A19713-FB68-E798-41FD-DF61FAFF4FD6}"/>
              </a:ext>
            </a:extLst>
          </p:cNvPr>
          <p:cNvSpPr txBox="1"/>
          <p:nvPr/>
        </p:nvSpPr>
        <p:spPr>
          <a:xfrm>
            <a:off x="5372611" y="659426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04" name="Group 5">
            <a:extLst>
              <a:ext uri="{FF2B5EF4-FFF2-40B4-BE49-F238E27FC236}">
                <a16:creationId xmlns:a16="http://schemas.microsoft.com/office/drawing/2014/main" id="{10A59243-7E30-8692-211C-85A87A17B915}"/>
              </a:ext>
            </a:extLst>
          </p:cNvPr>
          <p:cNvGrpSpPr/>
          <p:nvPr/>
        </p:nvGrpSpPr>
        <p:grpSpPr>
          <a:xfrm>
            <a:off x="2724159" y="5495251"/>
            <a:ext cx="1694945" cy="1098359"/>
            <a:chOff x="-260457" y="-123826"/>
            <a:chExt cx="933557" cy="812800"/>
          </a:xfrm>
        </p:grpSpPr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06" name="TextBox 7">
              <a:extLst>
                <a:ext uri="{FF2B5EF4-FFF2-40B4-BE49-F238E27FC236}">
                  <a16:creationId xmlns:a16="http://schemas.microsoft.com/office/drawing/2014/main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7" name="CaixaDeTexto 106">
            <a:extLst>
              <a:ext uri="{FF2B5EF4-FFF2-40B4-BE49-F238E27FC236}">
                <a16:creationId xmlns:a16="http://schemas.microsoft.com/office/drawing/2014/main" id="{ECCA03E1-8B4E-8617-7420-EDF84C4D65E7}"/>
              </a:ext>
            </a:extLst>
          </p:cNvPr>
          <p:cNvSpPr txBox="1"/>
          <p:nvPr/>
        </p:nvSpPr>
        <p:spPr>
          <a:xfrm>
            <a:off x="2694289" y="5827245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23105390-F861-B05F-2B37-824C57BF8ED9}"/>
              </a:ext>
            </a:extLst>
          </p:cNvPr>
          <p:cNvSpPr txBox="1"/>
          <p:nvPr/>
        </p:nvSpPr>
        <p:spPr>
          <a:xfrm>
            <a:off x="3222541" y="526549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9" name="CaixaDeTexto 108">
            <a:extLst>
              <a:ext uri="{FF2B5EF4-FFF2-40B4-BE49-F238E27FC236}">
                <a16:creationId xmlns:a16="http://schemas.microsoft.com/office/drawing/2014/main" id="{53EE5418-0D72-1BD0-1364-D2E6797B3210}"/>
              </a:ext>
            </a:extLst>
          </p:cNvPr>
          <p:cNvSpPr txBox="1"/>
          <p:nvPr/>
        </p:nvSpPr>
        <p:spPr>
          <a:xfrm>
            <a:off x="2526128" y="604130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10" name="Group 2">
            <a:extLst>
              <a:ext uri="{FF2B5EF4-FFF2-40B4-BE49-F238E27FC236}">
                <a16:creationId xmlns:a16="http://schemas.microsoft.com/office/drawing/2014/main" id="{F6EE6A1E-D679-DD21-624C-C14E9D34C0BB}"/>
              </a:ext>
            </a:extLst>
          </p:cNvPr>
          <p:cNvGrpSpPr/>
          <p:nvPr/>
        </p:nvGrpSpPr>
        <p:grpSpPr>
          <a:xfrm>
            <a:off x="212121" y="3351824"/>
            <a:ext cx="2049353" cy="820379"/>
            <a:chOff x="0" y="0"/>
            <a:chExt cx="812800" cy="393390"/>
          </a:xfrm>
        </p:grpSpPr>
        <p:sp>
          <p:nvSpPr>
            <p:cNvPr id="111" name="Freeform 3">
              <a:extLst>
                <a:ext uri="{FF2B5EF4-FFF2-40B4-BE49-F238E27FC236}">
                  <a16:creationId xmlns:a16="http://schemas.microsoft.com/office/drawing/2014/main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12" name="TextBox 4">
              <a:extLst>
                <a:ext uri="{FF2B5EF4-FFF2-40B4-BE49-F238E27FC236}">
                  <a16:creationId xmlns:a16="http://schemas.microsoft.com/office/drawing/2014/main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13" name="CaixaDeTexto 112">
            <a:extLst>
              <a:ext uri="{FF2B5EF4-FFF2-40B4-BE49-F238E27FC236}">
                <a16:creationId xmlns:a16="http://schemas.microsoft.com/office/drawing/2014/main" id="{5998F5B6-0C99-5C24-1409-DD966AC83FF8}"/>
              </a:ext>
            </a:extLst>
          </p:cNvPr>
          <p:cNvSpPr txBox="1"/>
          <p:nvPr/>
        </p:nvSpPr>
        <p:spPr>
          <a:xfrm>
            <a:off x="178379" y="3377695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Inserir: Requerimento de Recurso; Novos subsídios médicos que justifiquem a reanálise do caso</a:t>
            </a:r>
          </a:p>
        </p:txBody>
      </p:sp>
      <p:grpSp>
        <p:nvGrpSpPr>
          <p:cNvPr id="123" name="Group 2">
            <a:extLst>
              <a:ext uri="{FF2B5EF4-FFF2-40B4-BE49-F238E27FC236}">
                <a16:creationId xmlns:a16="http://schemas.microsoft.com/office/drawing/2014/main" id="{45A7DF3D-5FED-D555-925A-C132C1EB0BE4}"/>
              </a:ext>
            </a:extLst>
          </p:cNvPr>
          <p:cNvGrpSpPr/>
          <p:nvPr/>
        </p:nvGrpSpPr>
        <p:grpSpPr>
          <a:xfrm>
            <a:off x="122396" y="5748507"/>
            <a:ext cx="2348035" cy="774304"/>
            <a:chOff x="0" y="0"/>
            <a:chExt cx="812800" cy="393390"/>
          </a:xfrm>
        </p:grpSpPr>
        <p:sp>
          <p:nvSpPr>
            <p:cNvPr id="124" name="Freeform 3">
              <a:extLst>
                <a:ext uri="{FF2B5EF4-FFF2-40B4-BE49-F238E27FC236}">
                  <a16:creationId xmlns:a16="http://schemas.microsoft.com/office/drawing/2014/main" id="{CCA3357B-1D38-FCA7-9511-16558853BB0C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25" name="TextBox 4">
              <a:extLst>
                <a:ext uri="{FF2B5EF4-FFF2-40B4-BE49-F238E27FC236}">
                  <a16:creationId xmlns:a16="http://schemas.microsoft.com/office/drawing/2014/main" id="{D8118157-8391-C594-A156-61C6A848D19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26" name="CaixaDeTexto 125">
            <a:extLst>
              <a:ext uri="{FF2B5EF4-FFF2-40B4-BE49-F238E27FC236}">
                <a16:creationId xmlns:a16="http://schemas.microsoft.com/office/drawing/2014/main" id="{684197F3-FDFD-C9D1-0EDB-FC93B08E8EEF}"/>
              </a:ext>
            </a:extLst>
          </p:cNvPr>
          <p:cNvSpPr txBox="1"/>
          <p:nvPr/>
        </p:nvSpPr>
        <p:spPr>
          <a:xfrm>
            <a:off x="166932" y="5808667"/>
            <a:ext cx="22334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solidFill>
                  <a:schemeClr val="bg1"/>
                </a:solidFill>
              </a:rPr>
              <a:t>Retorna o processo para a unidade de trabalho com as novas restrições médicas</a:t>
            </a:r>
          </a:p>
        </p:txBody>
      </p: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450057" y="14452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de Seta Reta 129">
            <a:extLst>
              <a:ext uri="{FF2B5EF4-FFF2-40B4-BE49-F238E27FC236}">
                <a16:creationId xmlns:a16="http://schemas.microsoft.com/office/drawing/2014/main" id="{F942963F-CA5A-85A7-2798-DF00AD8FDEB6}"/>
              </a:ext>
            </a:extLst>
          </p:cNvPr>
          <p:cNvCxnSpPr>
            <a:cxnSpLocks/>
          </p:cNvCxnSpPr>
          <p:nvPr/>
        </p:nvCxnSpPr>
        <p:spPr>
          <a:xfrm>
            <a:off x="4663827" y="14452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de Seta Reta 130">
            <a:extLst>
              <a:ext uri="{FF2B5EF4-FFF2-40B4-BE49-F238E27FC236}">
                <a16:creationId xmlns:a16="http://schemas.microsoft.com/office/drawing/2014/main" id="{6A7C9C29-337F-2377-4E29-68B1E57D935B}"/>
              </a:ext>
            </a:extLst>
          </p:cNvPr>
          <p:cNvCxnSpPr>
            <a:cxnSpLocks/>
          </p:cNvCxnSpPr>
          <p:nvPr/>
        </p:nvCxnSpPr>
        <p:spPr>
          <a:xfrm flipV="1">
            <a:off x="6765382" y="1036038"/>
            <a:ext cx="227131" cy="128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de Seta Reta 132">
            <a:extLst>
              <a:ext uri="{FF2B5EF4-FFF2-40B4-BE49-F238E27FC236}">
                <a16:creationId xmlns:a16="http://schemas.microsoft.com/office/drawing/2014/main" id="{2A50BB1C-23A4-987F-2372-2BF0666E69C8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762265" y="1679592"/>
            <a:ext cx="251422" cy="101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>
            <a:extLst>
              <a:ext uri="{FF2B5EF4-FFF2-40B4-BE49-F238E27FC236}">
                <a16:creationId xmlns:a16="http://schemas.microsoft.com/office/drawing/2014/main" id="{2C1536D5-0E18-2AAE-32F0-E353ACBF2E23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11030625" y="2798973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de Seta Reta 156">
            <a:extLst>
              <a:ext uri="{FF2B5EF4-FFF2-40B4-BE49-F238E27FC236}">
                <a16:creationId xmlns:a16="http://schemas.microsoft.com/office/drawing/2014/main" id="{405E6A79-B4C5-8BA6-C456-B594BF35B4E1}"/>
              </a:ext>
            </a:extLst>
          </p:cNvPr>
          <p:cNvCxnSpPr>
            <a:cxnSpLocks/>
          </p:cNvCxnSpPr>
          <p:nvPr/>
        </p:nvCxnSpPr>
        <p:spPr>
          <a:xfrm flipH="1">
            <a:off x="9897485" y="47964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de Seta Reta 159">
            <a:extLst>
              <a:ext uri="{FF2B5EF4-FFF2-40B4-BE49-F238E27FC236}">
                <a16:creationId xmlns:a16="http://schemas.microsoft.com/office/drawing/2014/main" id="{9BA48028-9D7B-7E5C-9F6D-323D3FEF917A}"/>
              </a:ext>
            </a:extLst>
          </p:cNvPr>
          <p:cNvCxnSpPr>
            <a:cxnSpLocks/>
          </p:cNvCxnSpPr>
          <p:nvPr/>
        </p:nvCxnSpPr>
        <p:spPr>
          <a:xfrm flipH="1">
            <a:off x="6302974" y="4791924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>
            <a:extLst>
              <a:ext uri="{FF2B5EF4-FFF2-40B4-BE49-F238E27FC236}">
                <a16:creationId xmlns:a16="http://schemas.microsoft.com/office/drawing/2014/main" id="{B7EA26B1-4570-CB50-4DED-CB44001BD8F2}"/>
              </a:ext>
            </a:extLst>
          </p:cNvPr>
          <p:cNvCxnSpPr>
            <a:cxnSpLocks/>
          </p:cNvCxnSpPr>
          <p:nvPr/>
        </p:nvCxnSpPr>
        <p:spPr>
          <a:xfrm flipH="1">
            <a:off x="4196470" y="478239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de Seta Reta 165">
            <a:extLst>
              <a:ext uri="{FF2B5EF4-FFF2-40B4-BE49-F238E27FC236}">
                <a16:creationId xmlns:a16="http://schemas.microsoft.com/office/drawing/2014/main" id="{C61DAE0F-F59B-CA4B-8EA2-DF4FA171F5EB}"/>
              </a:ext>
            </a:extLst>
          </p:cNvPr>
          <p:cNvCxnSpPr>
            <a:cxnSpLocks/>
          </p:cNvCxnSpPr>
          <p:nvPr/>
        </p:nvCxnSpPr>
        <p:spPr>
          <a:xfrm flipH="1">
            <a:off x="8474822" y="47964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521459" y="608312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359118" y="6063257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de Seta Reta 172">
            <a:extLst>
              <a:ext uri="{FF2B5EF4-FFF2-40B4-BE49-F238E27FC236}">
                <a16:creationId xmlns:a16="http://schemas.microsoft.com/office/drawing/2014/main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4212353" y="6045422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de Seta Reta 173">
            <a:extLst>
              <a:ext uri="{FF2B5EF4-FFF2-40B4-BE49-F238E27FC236}">
                <a16:creationId xmlns:a16="http://schemas.microsoft.com/office/drawing/2014/main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437377" y="4993242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: Curvo 202">
            <a:extLst>
              <a:ext uri="{FF2B5EF4-FFF2-40B4-BE49-F238E27FC236}">
                <a16:creationId xmlns:a16="http://schemas.microsoft.com/office/drawing/2014/main" id="{4E8F0331-EF23-C76B-268D-C1933696FFE6}"/>
              </a:ext>
            </a:extLst>
          </p:cNvPr>
          <p:cNvCxnSpPr>
            <a:cxnSpLocks/>
            <a:stCxn id="101" idx="2"/>
            <a:endCxn id="125" idx="2"/>
          </p:cNvCxnSpPr>
          <p:nvPr/>
        </p:nvCxnSpPr>
        <p:spPr>
          <a:xfrm rot="5400000">
            <a:off x="3269856" y="4231328"/>
            <a:ext cx="318041" cy="4264924"/>
          </a:xfrm>
          <a:prstGeom prst="curvedConnector3">
            <a:avLst>
              <a:gd name="adj1" fmla="val 17187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: Curvo 208">
            <a:extLst>
              <a:ext uri="{FF2B5EF4-FFF2-40B4-BE49-F238E27FC236}">
                <a16:creationId xmlns:a16="http://schemas.microsoft.com/office/drawing/2014/main" id="{CC7E2E99-F5B9-6287-3DDB-FEFC4D28CC2A}"/>
              </a:ext>
            </a:extLst>
          </p:cNvPr>
          <p:cNvCxnSpPr>
            <a:cxnSpLocks/>
            <a:stCxn id="107" idx="1"/>
            <a:endCxn id="113" idx="3"/>
          </p:cNvCxnSpPr>
          <p:nvPr/>
        </p:nvCxnSpPr>
        <p:spPr>
          <a:xfrm rot="10800000">
            <a:off x="2261475" y="3793194"/>
            <a:ext cx="432815" cy="226488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">
            <a:extLst>
              <a:ext uri="{FF2B5EF4-FFF2-40B4-BE49-F238E27FC236}">
                <a16:creationId xmlns:a16="http://schemas.microsoft.com/office/drawing/2014/main" id="{09FC99AC-1BEF-B93B-B918-6AF051B45D7C}"/>
              </a:ext>
            </a:extLst>
          </p:cNvPr>
          <p:cNvGrpSpPr/>
          <p:nvPr/>
        </p:nvGrpSpPr>
        <p:grpSpPr>
          <a:xfrm>
            <a:off x="2887812" y="2680257"/>
            <a:ext cx="1155267" cy="512230"/>
            <a:chOff x="0" y="0"/>
            <a:chExt cx="812800" cy="393390"/>
          </a:xfrm>
        </p:grpSpPr>
        <p:sp>
          <p:nvSpPr>
            <p:cNvPr id="223" name="Freeform 3">
              <a:extLst>
                <a:ext uri="{FF2B5EF4-FFF2-40B4-BE49-F238E27FC236}">
                  <a16:creationId xmlns:a16="http://schemas.microsoft.com/office/drawing/2014/main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24" name="TextBox 4">
              <a:extLst>
                <a:ext uri="{FF2B5EF4-FFF2-40B4-BE49-F238E27FC236}">
                  <a16:creationId xmlns:a16="http://schemas.microsoft.com/office/drawing/2014/main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25" name="CaixaDeTexto 224">
            <a:extLst>
              <a:ext uri="{FF2B5EF4-FFF2-40B4-BE49-F238E27FC236}">
                <a16:creationId xmlns:a16="http://schemas.microsoft.com/office/drawing/2014/main" id="{C9188312-81D2-507E-3219-A21135C0279D}"/>
              </a:ext>
            </a:extLst>
          </p:cNvPr>
          <p:cNvSpPr txBox="1"/>
          <p:nvPr/>
        </p:nvSpPr>
        <p:spPr>
          <a:xfrm>
            <a:off x="3086862" y="2755784"/>
            <a:ext cx="75314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b="1" dirty="0" err="1">
                <a:solidFill>
                  <a:schemeClr val="accent2"/>
                </a:solidFill>
              </a:rPr>
              <a:t>COAP</a:t>
            </a:r>
            <a:endParaRPr lang="pt-BR" b="1" dirty="0">
              <a:solidFill>
                <a:schemeClr val="accent2"/>
              </a:solidFill>
            </a:endParaRPr>
          </a:p>
          <a:p>
            <a:endParaRPr lang="pt-BR" b="1" dirty="0">
              <a:solidFill>
                <a:schemeClr val="bg1"/>
              </a:solidFill>
            </a:endParaRPr>
          </a:p>
        </p:txBody>
      </p:sp>
      <p:cxnSp>
        <p:nvCxnSpPr>
          <p:cNvPr id="227" name="Conector: Curvo 226">
            <a:extLst>
              <a:ext uri="{FF2B5EF4-FFF2-40B4-BE49-F238E27FC236}">
                <a16:creationId xmlns:a16="http://schemas.microsoft.com/office/drawing/2014/main" id="{2D6B49FA-81B9-EFB3-D95C-2CCE9E7345C4}"/>
              </a:ext>
            </a:extLst>
          </p:cNvPr>
          <p:cNvCxnSpPr>
            <a:cxnSpLocks/>
            <a:stCxn id="113" idx="0"/>
            <a:endCxn id="224" idx="1"/>
          </p:cNvCxnSpPr>
          <p:nvPr/>
        </p:nvCxnSpPr>
        <p:spPr>
          <a:xfrm rot="5400000" flipH="1" flipV="1">
            <a:off x="1789799" y="2279683"/>
            <a:ext cx="528140" cy="166788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: Curvo 245">
            <a:extLst>
              <a:ext uri="{FF2B5EF4-FFF2-40B4-BE49-F238E27FC236}">
                <a16:creationId xmlns:a16="http://schemas.microsoft.com/office/drawing/2014/main" id="{E9EBF66B-AFF3-2202-62A6-ABCE96BE123B}"/>
              </a:ext>
            </a:extLst>
          </p:cNvPr>
          <p:cNvCxnSpPr>
            <a:cxnSpLocks/>
          </p:cNvCxnSpPr>
          <p:nvPr/>
        </p:nvCxnSpPr>
        <p:spPr>
          <a:xfrm>
            <a:off x="8781471" y="581964"/>
            <a:ext cx="622853" cy="596829"/>
          </a:xfrm>
          <a:prstGeom prst="curvedConnector3">
            <a:avLst>
              <a:gd name="adj1" fmla="val 957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: Curvo 258">
            <a:extLst>
              <a:ext uri="{FF2B5EF4-FFF2-40B4-BE49-F238E27FC236}">
                <a16:creationId xmlns:a16="http://schemas.microsoft.com/office/drawing/2014/main" id="{BD327FAD-12FE-D0B9-A078-DB9B70586BCA}"/>
              </a:ext>
            </a:extLst>
          </p:cNvPr>
          <p:cNvCxnSpPr>
            <a:cxnSpLocks/>
          </p:cNvCxnSpPr>
          <p:nvPr/>
        </p:nvCxnSpPr>
        <p:spPr>
          <a:xfrm rot="16200000" flipH="1">
            <a:off x="7269976" y="1930071"/>
            <a:ext cx="289298" cy="261261"/>
          </a:xfrm>
          <a:prstGeom prst="curvedConnector3">
            <a:avLst>
              <a:gd name="adj1" fmla="val 95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223AC076-532E-F338-3784-44786AB1CD95}"/>
              </a:ext>
            </a:extLst>
          </p:cNvPr>
          <p:cNvSpPr txBox="1"/>
          <p:nvPr/>
        </p:nvSpPr>
        <p:spPr>
          <a:xfrm>
            <a:off x="620398" y="4157154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30 dias</a:t>
            </a:r>
          </a:p>
        </p:txBody>
      </p:sp>
      <p:grpSp>
        <p:nvGrpSpPr>
          <p:cNvPr id="286" name="Group 2">
            <a:extLst>
              <a:ext uri="{FF2B5EF4-FFF2-40B4-BE49-F238E27FC236}">
                <a16:creationId xmlns:a16="http://schemas.microsoft.com/office/drawing/2014/main" id="{3F14936B-DB24-E061-EF0F-8388983CAFC1}"/>
              </a:ext>
            </a:extLst>
          </p:cNvPr>
          <p:cNvGrpSpPr/>
          <p:nvPr/>
        </p:nvGrpSpPr>
        <p:grpSpPr>
          <a:xfrm>
            <a:off x="8086014" y="3368763"/>
            <a:ext cx="1641076" cy="527727"/>
            <a:chOff x="0" y="0"/>
            <a:chExt cx="812800" cy="393390"/>
          </a:xfrm>
        </p:grpSpPr>
        <p:sp>
          <p:nvSpPr>
            <p:cNvPr id="287" name="Freeform 3">
              <a:extLst>
                <a:ext uri="{FF2B5EF4-FFF2-40B4-BE49-F238E27FC236}">
                  <a16:creationId xmlns:a16="http://schemas.microsoft.com/office/drawing/2014/main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88" name="TextBox 4">
              <a:extLst>
                <a:ext uri="{FF2B5EF4-FFF2-40B4-BE49-F238E27FC236}">
                  <a16:creationId xmlns:a16="http://schemas.microsoft.com/office/drawing/2014/main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EC6A6DBB-8903-6FF6-9482-20E92EB8BBE6}"/>
              </a:ext>
            </a:extLst>
          </p:cNvPr>
          <p:cNvSpPr txBox="1"/>
          <p:nvPr/>
        </p:nvSpPr>
        <p:spPr>
          <a:xfrm>
            <a:off x="8188431" y="3393301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Publicação no D.O + convocação via SEI</a:t>
            </a:r>
          </a:p>
        </p:txBody>
      </p:sp>
      <p:sp>
        <p:nvSpPr>
          <p:cNvPr id="27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FF13F46-907F-268D-7F8D-1A28B58C835E}"/>
              </a:ext>
            </a:extLst>
          </p:cNvPr>
          <p:cNvSpPr txBox="1"/>
          <p:nvPr/>
        </p:nvSpPr>
        <p:spPr>
          <a:xfrm>
            <a:off x="576989" y="61156"/>
            <a:ext cx="1145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2"/>
                </a:solidFill>
              </a:rPr>
              <a:t>FLUXOS DE READAPTAÇÃO FUNCIONAL:  </a:t>
            </a: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SOLICITAÇÃO DE REVISÃO DE LAUDO (COMPLEMENTAÇÃO)</a:t>
            </a:r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 flipH="1">
            <a:off x="4110200" y="2453549"/>
            <a:ext cx="285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</a:t>
            </a:r>
          </a:p>
        </p:txBody>
      </p:sp>
      <p:cxnSp>
        <p:nvCxnSpPr>
          <p:cNvPr id="155" name="Conector: Angulado 41">
            <a:extLst>
              <a:ext uri="{FF2B5EF4-FFF2-40B4-BE49-F238E27FC236}">
                <a16:creationId xmlns:a16="http://schemas.microsoft.com/office/drawing/2014/main" id="{44AD1DD9-90C7-0390-4273-A01F5909B934}"/>
              </a:ext>
            </a:extLst>
          </p:cNvPr>
          <p:cNvCxnSpPr>
            <a:cxnSpLocks/>
          </p:cNvCxnSpPr>
          <p:nvPr/>
        </p:nvCxnSpPr>
        <p:spPr>
          <a:xfrm rot="10800000">
            <a:off x="6041628" y="1742145"/>
            <a:ext cx="2907953" cy="9067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ixaDeTexto 174">
            <a:extLst>
              <a:ext uri="{FF2B5EF4-FFF2-40B4-BE49-F238E27FC236}">
                <a16:creationId xmlns:a16="http://schemas.microsoft.com/office/drawing/2014/main" id="{BC5B41B7-1C85-EE71-FE65-4AFD4CF4C614}"/>
              </a:ext>
            </a:extLst>
          </p:cNvPr>
          <p:cNvSpPr txBox="1"/>
          <p:nvPr/>
        </p:nvSpPr>
        <p:spPr>
          <a:xfrm>
            <a:off x="10089146" y="5960896"/>
            <a:ext cx="1977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de laudo</a:t>
            </a:r>
          </a:p>
        </p:txBody>
      </p:sp>
      <p:cxnSp>
        <p:nvCxnSpPr>
          <p:cNvPr id="176" name="Conector de Seta Reta 169">
            <a:extLst>
              <a:ext uri="{FF2B5EF4-FFF2-40B4-BE49-F238E27FC236}">
                <a16:creationId xmlns:a16="http://schemas.microsoft.com/office/drawing/2014/main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9932889" y="609506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de Seta Reta 170">
            <a:extLst>
              <a:ext uri="{FF2B5EF4-FFF2-40B4-BE49-F238E27FC236}">
                <a16:creationId xmlns:a16="http://schemas.microsoft.com/office/drawing/2014/main" id="{3256C515-E6E4-1651-842C-F3184032F8C5}"/>
              </a:ext>
            </a:extLst>
          </p:cNvPr>
          <p:cNvCxnSpPr>
            <a:cxnSpLocks/>
          </p:cNvCxnSpPr>
          <p:nvPr/>
        </p:nvCxnSpPr>
        <p:spPr>
          <a:xfrm>
            <a:off x="11037493" y="5255841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oup 2">
            <a:extLst>
              <a:ext uri="{FF2B5EF4-FFF2-40B4-BE49-F238E27FC236}">
                <a16:creationId xmlns:a16="http://schemas.microsoft.com/office/drawing/2014/main" id="{80217AB5-1AF7-A3B0-B0C4-7C5779ADAB05}"/>
              </a:ext>
            </a:extLst>
          </p:cNvPr>
          <p:cNvGrpSpPr/>
          <p:nvPr/>
        </p:nvGrpSpPr>
        <p:grpSpPr>
          <a:xfrm>
            <a:off x="10266173" y="5797895"/>
            <a:ext cx="1641076" cy="750514"/>
            <a:chOff x="0" y="0"/>
            <a:chExt cx="812800" cy="393390"/>
          </a:xfrm>
        </p:grpSpPr>
        <p:sp>
          <p:nvSpPr>
            <p:cNvPr id="179" name="Freeform 3">
              <a:extLst>
                <a:ext uri="{FF2B5EF4-FFF2-40B4-BE49-F238E27FC236}">
                  <a16:creationId xmlns:a16="http://schemas.microsoft.com/office/drawing/2014/main" id="{74EB9148-119F-5303-AC74-EA320E1F8BA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80" name="TextBox 4">
              <a:extLst>
                <a:ext uri="{FF2B5EF4-FFF2-40B4-BE49-F238E27FC236}">
                  <a16:creationId xmlns:a16="http://schemas.microsoft.com/office/drawing/2014/main" id="{8F5B2330-17C3-3223-40AF-4DF622FB961A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1" name="CaixaDeTexto 180">
            <a:extLst>
              <a:ext uri="{FF2B5EF4-FFF2-40B4-BE49-F238E27FC236}">
                <a16:creationId xmlns:a16="http://schemas.microsoft.com/office/drawing/2014/main" id="{BC5B41B7-1C85-EE71-FE65-4AFD4CF4C614}"/>
              </a:ext>
            </a:extLst>
          </p:cNvPr>
          <p:cNvSpPr txBox="1"/>
          <p:nvPr/>
        </p:nvSpPr>
        <p:spPr>
          <a:xfrm>
            <a:off x="10176819" y="5921725"/>
            <a:ext cx="1839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Emissão de laudo </a:t>
            </a:r>
          </a:p>
          <a:p>
            <a:pPr algn="ctr"/>
            <a:r>
              <a:rPr lang="pt-BR" sz="1200" dirty="0">
                <a:solidFill>
                  <a:schemeClr val="bg1"/>
                </a:solidFill>
              </a:rPr>
              <a:t>médico</a:t>
            </a:r>
          </a:p>
        </p:txBody>
      </p:sp>
      <p:cxnSp>
        <p:nvCxnSpPr>
          <p:cNvPr id="183" name="Conector: Curvo 249">
            <a:extLst>
              <a:ext uri="{FF2B5EF4-FFF2-40B4-BE49-F238E27FC236}">
                <a16:creationId xmlns:a16="http://schemas.microsoft.com/office/drawing/2014/main" id="{AA6D0FD8-B1EC-3A31-039D-BA1C552D4EBC}"/>
              </a:ext>
            </a:extLst>
          </p:cNvPr>
          <p:cNvCxnSpPr/>
          <p:nvPr/>
        </p:nvCxnSpPr>
        <p:spPr>
          <a:xfrm rot="5400000" flipH="1" flipV="1">
            <a:off x="7214490" y="619798"/>
            <a:ext cx="293952" cy="25008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2">
            <a:extLst>
              <a:ext uri="{FF2B5EF4-FFF2-40B4-BE49-F238E27FC236}">
                <a16:creationId xmlns:a16="http://schemas.microsoft.com/office/drawing/2014/main" id="{FA0C9B1E-EAA7-F67D-6FFD-E3F01812E166}"/>
              </a:ext>
            </a:extLst>
          </p:cNvPr>
          <p:cNvGrpSpPr/>
          <p:nvPr/>
        </p:nvGrpSpPr>
        <p:grpSpPr>
          <a:xfrm>
            <a:off x="2445028" y="4444170"/>
            <a:ext cx="1754079" cy="548806"/>
            <a:chOff x="0" y="-133350"/>
            <a:chExt cx="865537" cy="526740"/>
          </a:xfrm>
        </p:grpSpPr>
        <p:sp>
          <p:nvSpPr>
            <p:cNvPr id="185" name="Freeform 3">
              <a:extLst>
                <a:ext uri="{FF2B5EF4-FFF2-40B4-BE49-F238E27FC236}">
                  <a16:creationId xmlns:a16="http://schemas.microsoft.com/office/drawing/2014/main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86" name="TextBox 4">
              <a:extLst>
                <a:ext uri="{FF2B5EF4-FFF2-40B4-BE49-F238E27FC236}">
                  <a16:creationId xmlns:a16="http://schemas.microsoft.com/office/drawing/2014/main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7" name="CaixaDeTexto 186">
            <a:extLst>
              <a:ext uri="{FF2B5EF4-FFF2-40B4-BE49-F238E27FC236}">
                <a16:creationId xmlns:a16="http://schemas.microsoft.com/office/drawing/2014/main" id="{7286A094-0781-2B1B-C744-DF083645E5DB}"/>
              </a:ext>
            </a:extLst>
          </p:cNvPr>
          <p:cNvSpPr txBox="1"/>
          <p:nvPr/>
        </p:nvSpPr>
        <p:spPr>
          <a:xfrm>
            <a:off x="2501661" y="4574259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127" name="CaixaDeTexto 126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8087157" y="66180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 dirty="0">
                <a:solidFill>
                  <a:schemeClr val="bg1">
                    <a:lumMod val="50000"/>
                  </a:schemeClr>
                </a:solidFill>
              </a:rPr>
              <a:t>* Retorna ao ponto inicial do </a:t>
            </a:r>
            <a:r>
              <a:rPr lang="pt-BR" sz="1000" dirty="0" err="1">
                <a:solidFill>
                  <a:schemeClr val="bg1">
                    <a:lumMod val="50000"/>
                  </a:schemeClr>
                </a:solidFill>
              </a:rPr>
              <a:t>COAP</a:t>
            </a:r>
            <a:r>
              <a:rPr lang="pt-BR" sz="1000" dirty="0">
                <a:solidFill>
                  <a:schemeClr val="bg1">
                    <a:lumMod val="50000"/>
                  </a:schemeClr>
                </a:solidFill>
              </a:rPr>
              <a:t> no fluxo.</a:t>
            </a:r>
          </a:p>
          <a:p>
            <a:pPr>
              <a:lnSpc>
                <a:spcPts val="800"/>
              </a:lnSpc>
            </a:pPr>
            <a:r>
              <a:rPr lang="pt-BR" sz="1000" dirty="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sp>
        <p:nvSpPr>
          <p:cNvPr id="129" name="CaixaDeTexto 128">
            <a:extLst>
              <a:ext uri="{FF2B5EF4-FFF2-40B4-BE49-F238E27FC236}">
                <a16:creationId xmlns:a16="http://schemas.microsoft.com/office/drawing/2014/main" id="{3B9EBF1E-70A8-C56F-A674-2A29AB824F24}"/>
              </a:ext>
            </a:extLst>
          </p:cNvPr>
          <p:cNvSpPr txBox="1"/>
          <p:nvPr/>
        </p:nvSpPr>
        <p:spPr>
          <a:xfrm>
            <a:off x="7444457" y="413957"/>
            <a:ext cx="14868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/>
              <a:t>Utiliza o processo autuado para o pedido de readaptação</a:t>
            </a:r>
          </a:p>
        </p:txBody>
      </p:sp>
      <p:sp>
        <p:nvSpPr>
          <p:cNvPr id="143" name="CaixaDeTexto 142">
            <a:extLst>
              <a:ext uri="{FF2B5EF4-FFF2-40B4-BE49-F238E27FC236}">
                <a16:creationId xmlns:a16="http://schemas.microsoft.com/office/drawing/2014/main" id="{82B57309-D332-A0C7-73BB-AA41E0708AE2}"/>
              </a:ext>
            </a:extLst>
          </p:cNvPr>
          <p:cNvSpPr txBox="1"/>
          <p:nvPr/>
        </p:nvSpPr>
        <p:spPr>
          <a:xfrm>
            <a:off x="2448306" y="1141224"/>
            <a:ext cx="30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>
                <a:solidFill>
                  <a:srgbClr val="0070C0"/>
                </a:solidFill>
              </a:rPr>
              <a:t>+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id="{D183ADF9-6310-B837-7FDE-D9598EB773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0119" y="1052057"/>
            <a:ext cx="790575" cy="730250"/>
          </a:xfrm>
          <a:prstGeom prst="rect">
            <a:avLst/>
          </a:prstGeom>
        </p:spPr>
      </p:pic>
      <p:pic>
        <p:nvPicPr>
          <p:cNvPr id="14" name="Imagem 13" descr="Ícone&#10;&#10;Descrição gerada automaticamente">
            <a:extLst>
              <a:ext uri="{FF2B5EF4-FFF2-40B4-BE49-F238E27FC236}">
                <a16:creationId xmlns:a16="http://schemas.microsoft.com/office/drawing/2014/main" id="{BF5D89EB-CFF2-5358-E66F-B7500BCE26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84869" y="4428141"/>
            <a:ext cx="790575" cy="730250"/>
          </a:xfrm>
          <a:prstGeom prst="rect">
            <a:avLst/>
          </a:prstGeom>
        </p:spPr>
      </p:pic>
      <p:pic>
        <p:nvPicPr>
          <p:cNvPr id="18" name="Imagem 17" descr="Ícone&#10;&#10;Descrição gerada automaticamente">
            <a:extLst>
              <a:ext uri="{FF2B5EF4-FFF2-40B4-BE49-F238E27FC236}">
                <a16:creationId xmlns:a16="http://schemas.microsoft.com/office/drawing/2014/main" id="{4FE8A2B4-13CD-7371-CD22-EC9A11BEEC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06036" y="5687557"/>
            <a:ext cx="790575" cy="730250"/>
          </a:xfrm>
          <a:prstGeom prst="rect">
            <a:avLst/>
          </a:prstGeom>
        </p:spPr>
      </p:pic>
      <p:sp>
        <p:nvSpPr>
          <p:cNvPr id="140" name="CaixaDeTexto 139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9313021" y="839434"/>
            <a:ext cx="1641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SEGES/</a:t>
            </a:r>
            <a:r>
              <a:rPr lang="pt-BR" sz="1000" dirty="0" err="1"/>
              <a:t>COGESS</a:t>
            </a:r>
            <a:r>
              <a:rPr lang="pt-BR" sz="1000" dirty="0"/>
              <a:t>/</a:t>
            </a:r>
            <a:r>
              <a:rPr lang="pt-BR" sz="1000" dirty="0" err="1"/>
              <a:t>CPS</a:t>
            </a:r>
            <a:r>
              <a:rPr lang="pt-BR" sz="1000" dirty="0"/>
              <a:t>/</a:t>
            </a:r>
            <a:r>
              <a:rPr lang="pt-BR" sz="1000" dirty="0" err="1"/>
              <a:t>COAP</a:t>
            </a:r>
            <a:endParaRPr lang="pt-BR" sz="1000" dirty="0"/>
          </a:p>
        </p:txBody>
      </p:sp>
      <p:sp>
        <p:nvSpPr>
          <p:cNvPr id="142" name="Balão de Fala: Retângulo com Cantos Arredondados 293">
            <a:extLst>
              <a:ext uri="{FF2B5EF4-FFF2-40B4-BE49-F238E27FC236}">
                <a16:creationId xmlns:a16="http://schemas.microsoft.com/office/drawing/2014/main" id="{9758A0A9-ECFF-4A99-9B89-B9B2CB7272DA}"/>
              </a:ext>
            </a:extLst>
          </p:cNvPr>
          <p:cNvSpPr/>
          <p:nvPr/>
        </p:nvSpPr>
        <p:spPr>
          <a:xfrm>
            <a:off x="210724" y="4717786"/>
            <a:ext cx="2180752" cy="605508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2065" marR="5080" indent="1270" algn="ctr">
              <a:lnSpc>
                <a:spcPct val="100000"/>
              </a:lnSpc>
              <a:spcBef>
                <a:spcPts val="95"/>
              </a:spcBef>
            </a:pPr>
            <a:r>
              <a:rPr lang="pt-BR" sz="1000" dirty="0">
                <a:cs typeface="Calibri"/>
              </a:rPr>
              <a:t>Chefia e interlocutor encaminham o   processo para Comissão de Avaliação de Atividades da Readaptação Funcional</a:t>
            </a:r>
          </a:p>
        </p:txBody>
      </p:sp>
      <p:sp>
        <p:nvSpPr>
          <p:cNvPr id="144" name="CaixaDeTexto 143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62443" y="5397009"/>
            <a:ext cx="12054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05 dias</a:t>
            </a:r>
          </a:p>
        </p:txBody>
      </p:sp>
      <p:cxnSp>
        <p:nvCxnSpPr>
          <p:cNvPr id="145" name="Conector de Seta Reta 295">
            <a:extLst>
              <a:ext uri="{FF2B5EF4-FFF2-40B4-BE49-F238E27FC236}">
                <a16:creationId xmlns:a16="http://schemas.microsoft.com/office/drawing/2014/main" id="{8FA0DEC0-BFDC-C564-FF79-2B952E5D91EE}"/>
              </a:ext>
            </a:extLst>
          </p:cNvPr>
          <p:cNvCxnSpPr>
            <a:cxnSpLocks/>
          </p:cNvCxnSpPr>
          <p:nvPr/>
        </p:nvCxnSpPr>
        <p:spPr>
          <a:xfrm flipV="1">
            <a:off x="1298522" y="5323294"/>
            <a:ext cx="2578" cy="465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2684037" y="2420129"/>
            <a:ext cx="1641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SEGES/</a:t>
            </a:r>
            <a:r>
              <a:rPr lang="pt-BR" sz="1000" dirty="0" err="1"/>
              <a:t>COGESS</a:t>
            </a:r>
            <a:r>
              <a:rPr lang="pt-BR" sz="1000" dirty="0"/>
              <a:t>/</a:t>
            </a:r>
            <a:r>
              <a:rPr lang="pt-BR" sz="1000" dirty="0" err="1"/>
              <a:t>CPS</a:t>
            </a:r>
            <a:r>
              <a:rPr lang="pt-BR" sz="1000" dirty="0"/>
              <a:t>/</a:t>
            </a:r>
            <a:r>
              <a:rPr lang="pt-BR" sz="1000" dirty="0" err="1"/>
              <a:t>COAP</a:t>
            </a:r>
            <a:endParaRPr lang="pt-BR" sz="1000" dirty="0"/>
          </a:p>
        </p:txBody>
      </p:sp>
      <p:cxnSp>
        <p:nvCxnSpPr>
          <p:cNvPr id="148" name="Conector de Seta Reta 156">
            <a:extLst>
              <a:ext uri="{FF2B5EF4-FFF2-40B4-BE49-F238E27FC236}">
                <a16:creationId xmlns:a16="http://schemas.microsoft.com/office/drawing/2014/main" id="{405E6A79-B4C5-8BA6-C456-B594BF35B4E1}"/>
              </a:ext>
            </a:extLst>
          </p:cNvPr>
          <p:cNvCxnSpPr>
            <a:cxnSpLocks/>
          </p:cNvCxnSpPr>
          <p:nvPr/>
        </p:nvCxnSpPr>
        <p:spPr>
          <a:xfrm flipH="1">
            <a:off x="9719820" y="3639231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oup 2">
            <a:extLst>
              <a:ext uri="{FF2B5EF4-FFF2-40B4-BE49-F238E27FC236}">
                <a16:creationId xmlns:a16="http://schemas.microsoft.com/office/drawing/2014/main" id="{1FC640C5-7F9F-24F5-8C5F-A4E3464AD392}"/>
              </a:ext>
            </a:extLst>
          </p:cNvPr>
          <p:cNvGrpSpPr/>
          <p:nvPr/>
        </p:nvGrpSpPr>
        <p:grpSpPr>
          <a:xfrm>
            <a:off x="4306135" y="3017147"/>
            <a:ext cx="2470017" cy="808482"/>
            <a:chOff x="0" y="0"/>
            <a:chExt cx="812800" cy="393390"/>
          </a:xfrm>
        </p:grpSpPr>
        <p:sp>
          <p:nvSpPr>
            <p:cNvPr id="152" name="Freeform 3">
              <a:extLst>
                <a:ext uri="{FF2B5EF4-FFF2-40B4-BE49-F238E27FC236}">
                  <a16:creationId xmlns:a16="http://schemas.microsoft.com/office/drawing/2014/main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58" name="TextBox 4">
              <a:extLst>
                <a:ext uri="{FF2B5EF4-FFF2-40B4-BE49-F238E27FC236}">
                  <a16:creationId xmlns:a16="http://schemas.microsoft.com/office/drawing/2014/main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59" name="CaixaDeTexto 158">
            <a:extLst>
              <a:ext uri="{FF2B5EF4-FFF2-40B4-BE49-F238E27FC236}">
                <a16:creationId xmlns:a16="http://schemas.microsoft.com/office/drawing/2014/main" id="{493860F6-ADFE-F197-6FB9-13C335FDDD61}"/>
              </a:ext>
            </a:extLst>
          </p:cNvPr>
          <p:cNvSpPr txBox="1"/>
          <p:nvPr/>
        </p:nvSpPr>
        <p:spPr>
          <a:xfrm>
            <a:off x="4508091" y="3005643"/>
            <a:ext cx="2080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Inserir : Requerimento de Reconsideração; Documento que aponte motivo justo e comprovado para  falta</a:t>
            </a:r>
          </a:p>
        </p:txBody>
      </p:sp>
      <p:sp>
        <p:nvSpPr>
          <p:cNvPr id="162" name="CaixaDeTexto 161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5620043" y="385622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02 dias</a:t>
            </a:r>
          </a:p>
        </p:txBody>
      </p:sp>
      <p:cxnSp>
        <p:nvCxnSpPr>
          <p:cNvPr id="163" name="Conector de Seta Reta 171">
            <a:extLst>
              <a:ext uri="{FF2B5EF4-FFF2-40B4-BE49-F238E27FC236}">
                <a16:creationId xmlns:a16="http://schemas.microsoft.com/office/drawing/2014/main" id="{9F2F645F-4978-D147-D7CC-B03F5757DF8D}"/>
              </a:ext>
            </a:extLst>
          </p:cNvPr>
          <p:cNvCxnSpPr>
            <a:cxnSpLocks/>
          </p:cNvCxnSpPr>
          <p:nvPr/>
        </p:nvCxnSpPr>
        <p:spPr>
          <a:xfrm flipV="1">
            <a:off x="5540425" y="3815057"/>
            <a:ext cx="0" cy="263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Balão de Fala: Retângulo com Cantos Arredondados 293">
            <a:extLst>
              <a:ext uri="{FF2B5EF4-FFF2-40B4-BE49-F238E27FC236}">
                <a16:creationId xmlns:a16="http://schemas.microsoft.com/office/drawing/2014/main" id="{9758A0A9-ECFF-4A99-9B89-B9B2CB7272DA}"/>
              </a:ext>
            </a:extLst>
          </p:cNvPr>
          <p:cNvSpPr/>
          <p:nvPr/>
        </p:nvSpPr>
        <p:spPr>
          <a:xfrm>
            <a:off x="152612" y="2463541"/>
            <a:ext cx="1856914" cy="605508"/>
          </a:xfrm>
          <a:prstGeom prst="wedgeRoundRectCallout">
            <a:avLst/>
          </a:prstGeom>
          <a:solidFill>
            <a:srgbClr val="FF7C8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Caso o recurso seja indeferido, o servidor poderá reiniciar o processo após 12 meses</a:t>
            </a:r>
          </a:p>
        </p:txBody>
      </p:sp>
      <p:sp>
        <p:nvSpPr>
          <p:cNvPr id="168" name="CaixaDeTexto 167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4741520" y="648703"/>
            <a:ext cx="2260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O laudo de Readaptação foi emitido há pelo  menos 6 meses?</a:t>
            </a:r>
          </a:p>
        </p:txBody>
      </p:sp>
      <p:sp>
        <p:nvSpPr>
          <p:cNvPr id="171" name="CaixaDeTexto 170">
            <a:extLst>
              <a:ext uri="{FF2B5EF4-FFF2-40B4-BE49-F238E27FC236}">
                <a16:creationId xmlns:a16="http://schemas.microsoft.com/office/drawing/2014/main" id="{3B9EBF1E-70A8-C56F-A674-2A29AB824F24}"/>
              </a:ext>
            </a:extLst>
          </p:cNvPr>
          <p:cNvSpPr txBox="1"/>
          <p:nvPr/>
        </p:nvSpPr>
        <p:spPr>
          <a:xfrm>
            <a:off x="7426500" y="2090989"/>
            <a:ext cx="1471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Não cabe solicitação</a:t>
            </a:r>
          </a:p>
        </p:txBody>
      </p:sp>
      <p:cxnSp>
        <p:nvCxnSpPr>
          <p:cNvPr id="182" name="Conector em curva 181"/>
          <p:cNvCxnSpPr>
            <a:stCxn id="159" idx="0"/>
            <a:endCxn id="224" idx="3"/>
          </p:cNvCxnSpPr>
          <p:nvPr/>
        </p:nvCxnSpPr>
        <p:spPr>
          <a:xfrm rot="16200000" flipV="1">
            <a:off x="4717592" y="2175042"/>
            <a:ext cx="156088" cy="150511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CaixaDeTexto 188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154629" y="4494246"/>
            <a:ext cx="22219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Verificar fluxograma da comissão</a:t>
            </a:r>
          </a:p>
        </p:txBody>
      </p:sp>
    </p:spTree>
    <p:extLst>
      <p:ext uri="{BB962C8B-B14F-4D97-AF65-F5344CB8AC3E}">
        <p14:creationId xmlns:p14="http://schemas.microsoft.com/office/powerpoint/2010/main" val="221191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Conector de Seta Reta 145">
            <a:extLst>
              <a:ext uri="{FF2B5EF4-FFF2-40B4-BE49-F238E27FC236}">
                <a16:creationId xmlns:a16="http://schemas.microsoft.com/office/drawing/2014/main" id="{0E97485D-B805-D178-2AEA-127A449509AC}"/>
              </a:ext>
            </a:extLst>
          </p:cNvPr>
          <p:cNvCxnSpPr>
            <a:cxnSpLocks/>
          </p:cNvCxnSpPr>
          <p:nvPr/>
        </p:nvCxnSpPr>
        <p:spPr>
          <a:xfrm>
            <a:off x="10070800" y="1558484"/>
            <a:ext cx="18034" cy="532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de Seta Reta 155">
            <a:extLst>
              <a:ext uri="{FF2B5EF4-FFF2-40B4-BE49-F238E27FC236}">
                <a16:creationId xmlns:a16="http://schemas.microsoft.com/office/drawing/2014/main" id="{9F65D368-40A0-DAEE-F9D6-68BE0450468F}"/>
              </a:ext>
            </a:extLst>
          </p:cNvPr>
          <p:cNvCxnSpPr>
            <a:cxnSpLocks/>
          </p:cNvCxnSpPr>
          <p:nvPr/>
        </p:nvCxnSpPr>
        <p:spPr>
          <a:xfrm>
            <a:off x="11017443" y="3695750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7">
            <a:extLst>
              <a:ext uri="{FF2B5EF4-FFF2-40B4-BE49-F238E27FC236}">
                <a16:creationId xmlns:a16="http://schemas.microsoft.com/office/drawing/2014/main" id="{D7F41C60-BBE2-8B99-86CD-5E8E14E1B872}"/>
              </a:ext>
            </a:extLst>
          </p:cNvPr>
          <p:cNvSpPr/>
          <p:nvPr/>
        </p:nvSpPr>
        <p:spPr>
          <a:xfrm>
            <a:off x="563989" y="101588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73FD1B1-5485-DDEC-51E2-343692E00D70}"/>
              </a:ext>
            </a:extLst>
          </p:cNvPr>
          <p:cNvSpPr txBox="1"/>
          <p:nvPr/>
        </p:nvSpPr>
        <p:spPr>
          <a:xfrm>
            <a:off x="1018998" y="1189152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Servidor</a:t>
            </a:r>
          </a:p>
        </p:txBody>
      </p:sp>
      <p:sp>
        <p:nvSpPr>
          <p:cNvPr id="7" name="Freeform 17">
            <a:extLst>
              <a:ext uri="{FF2B5EF4-FFF2-40B4-BE49-F238E27FC236}">
                <a16:creationId xmlns:a16="http://schemas.microsoft.com/office/drawing/2014/main" id="{D3731846-BF3F-D2A9-BFAF-65102489CE17}"/>
              </a:ext>
            </a:extLst>
          </p:cNvPr>
          <p:cNvSpPr/>
          <p:nvPr/>
        </p:nvSpPr>
        <p:spPr>
          <a:xfrm>
            <a:off x="2763207" y="10144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A0C210E-B0F5-9397-4C3C-A88E8242D906}"/>
              </a:ext>
            </a:extLst>
          </p:cNvPr>
          <p:cNvSpPr txBox="1"/>
          <p:nvPr/>
        </p:nvSpPr>
        <p:spPr>
          <a:xfrm>
            <a:off x="3362595" y="12180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Chefia </a:t>
            </a: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031EB4FC-738C-B0F6-F4F3-E898FE1F716E}"/>
              </a:ext>
            </a:extLst>
          </p:cNvPr>
          <p:cNvSpPr/>
          <p:nvPr/>
        </p:nvSpPr>
        <p:spPr>
          <a:xfrm>
            <a:off x="4952954" y="1014405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678616D-71F1-006D-8ED5-475250E9D6B9}"/>
              </a:ext>
            </a:extLst>
          </p:cNvPr>
          <p:cNvSpPr txBox="1"/>
          <p:nvPr/>
        </p:nvSpPr>
        <p:spPr>
          <a:xfrm>
            <a:off x="5552342" y="1218040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4741520" y="469323"/>
            <a:ext cx="22602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O laudo de Readaptação foi emitido há pelo  menos 6 meses, ou faltam menos de 30 dias para seu vencimento?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553B8BDA-06C9-96CF-9687-4483B2282C85}"/>
              </a:ext>
            </a:extLst>
          </p:cNvPr>
          <p:cNvSpPr txBox="1"/>
          <p:nvPr/>
        </p:nvSpPr>
        <p:spPr>
          <a:xfrm>
            <a:off x="6966422" y="85402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BA4940D-A6C5-D8B9-DC42-B5059D00BE4F}"/>
              </a:ext>
            </a:extLst>
          </p:cNvPr>
          <p:cNvSpPr txBox="1"/>
          <p:nvPr/>
        </p:nvSpPr>
        <p:spPr>
          <a:xfrm>
            <a:off x="7013687" y="164232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B13F6F18-303D-6FA7-2B11-60C7722DC941}"/>
              </a:ext>
            </a:extLst>
          </p:cNvPr>
          <p:cNvGrpSpPr/>
          <p:nvPr/>
        </p:nvGrpSpPr>
        <p:grpSpPr>
          <a:xfrm>
            <a:off x="9511199" y="1009495"/>
            <a:ext cx="1155267" cy="512230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3DE53B1-106F-CB1C-C45E-BF8C625C7E8F}"/>
              </a:ext>
            </a:extLst>
          </p:cNvPr>
          <p:cNvSpPr txBox="1"/>
          <p:nvPr/>
        </p:nvSpPr>
        <p:spPr>
          <a:xfrm>
            <a:off x="9729754" y="1075944"/>
            <a:ext cx="75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chemeClr val="accent2"/>
                </a:solidFill>
              </a:rPr>
              <a:t>COAP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E9C015A7-337C-1358-B16F-D246429305C2}"/>
              </a:ext>
            </a:extLst>
          </p:cNvPr>
          <p:cNvSpPr txBox="1"/>
          <p:nvPr/>
        </p:nvSpPr>
        <p:spPr>
          <a:xfrm>
            <a:off x="9332037" y="753313"/>
            <a:ext cx="18467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SEGES/</a:t>
            </a:r>
            <a:r>
              <a:rPr lang="pt-BR" sz="1000" dirty="0" err="1"/>
              <a:t>COGESS</a:t>
            </a:r>
            <a:r>
              <a:rPr lang="pt-BR" sz="1000" dirty="0"/>
              <a:t>/</a:t>
            </a:r>
            <a:r>
              <a:rPr lang="pt-BR" sz="1000" dirty="0" err="1"/>
              <a:t>CPS</a:t>
            </a:r>
            <a:r>
              <a:rPr lang="pt-BR" sz="1000" dirty="0"/>
              <a:t>/</a:t>
            </a:r>
            <a:r>
              <a:rPr lang="pt-BR" sz="1000" dirty="0" err="1"/>
              <a:t>COAP</a:t>
            </a:r>
            <a:endParaRPr lang="pt-BR" sz="1000" dirty="0"/>
          </a:p>
        </p:txBody>
      </p:sp>
      <p:grpSp>
        <p:nvGrpSpPr>
          <p:cNvPr id="34" name="Group 5">
            <a:extLst>
              <a:ext uri="{FF2B5EF4-FFF2-40B4-BE49-F238E27FC236}">
                <a16:creationId xmlns:a16="http://schemas.microsoft.com/office/drawing/2014/main" id="{9D81143B-5F7D-67E5-DD32-29223C779895}"/>
              </a:ext>
            </a:extLst>
          </p:cNvPr>
          <p:cNvGrpSpPr/>
          <p:nvPr/>
        </p:nvGrpSpPr>
        <p:grpSpPr>
          <a:xfrm>
            <a:off x="9356016" y="2123328"/>
            <a:ext cx="1694945" cy="1098359"/>
            <a:chOff x="-260457" y="-123826"/>
            <a:chExt cx="933557" cy="812800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DC4F7D06-A3BA-B444-8007-3032BAB2C18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36" name="TextBox 7">
              <a:extLst>
                <a:ext uri="{FF2B5EF4-FFF2-40B4-BE49-F238E27FC236}">
                  <a16:creationId xmlns:a16="http://schemas.microsoft.com/office/drawing/2014/main" id="{97C2849F-3F78-425C-2E0A-8252E1D258AD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305DB694-2C55-45FC-415A-2C906943D11E}"/>
              </a:ext>
            </a:extLst>
          </p:cNvPr>
          <p:cNvSpPr txBox="1"/>
          <p:nvPr/>
        </p:nvSpPr>
        <p:spPr>
          <a:xfrm>
            <a:off x="9285360" y="2441674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Documentação completa?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F6C72878-9131-26DB-073F-19AA1ACAFD08}"/>
              </a:ext>
            </a:extLst>
          </p:cNvPr>
          <p:cNvSpPr txBox="1"/>
          <p:nvPr/>
        </p:nvSpPr>
        <p:spPr>
          <a:xfrm>
            <a:off x="10823098" y="2521974"/>
            <a:ext cx="41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2D243982-05D9-AA9D-8022-8DE40886EC7C}"/>
              </a:ext>
            </a:extLst>
          </p:cNvPr>
          <p:cNvSpPr txBox="1"/>
          <p:nvPr/>
        </p:nvSpPr>
        <p:spPr>
          <a:xfrm>
            <a:off x="8949580" y="2498566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id="{1FC640C5-7F9F-24F5-8C5F-A4E3464AD392}"/>
              </a:ext>
            </a:extLst>
          </p:cNvPr>
          <p:cNvGrpSpPr/>
          <p:nvPr/>
        </p:nvGrpSpPr>
        <p:grpSpPr>
          <a:xfrm>
            <a:off x="10070800" y="3375368"/>
            <a:ext cx="1852267" cy="527727"/>
            <a:chOff x="0" y="0"/>
            <a:chExt cx="812800" cy="393390"/>
          </a:xfrm>
        </p:grpSpPr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6" name="TextBox 4">
              <a:extLst>
                <a:ext uri="{FF2B5EF4-FFF2-40B4-BE49-F238E27FC236}">
                  <a16:creationId xmlns:a16="http://schemas.microsoft.com/office/drawing/2014/main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493860F6-ADFE-F197-6FB9-13C335FDDD61}"/>
              </a:ext>
            </a:extLst>
          </p:cNvPr>
          <p:cNvSpPr txBox="1"/>
          <p:nvPr/>
        </p:nvSpPr>
        <p:spPr>
          <a:xfrm>
            <a:off x="10153068" y="3420054"/>
            <a:ext cx="1665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Agendamento de perícia presencial</a:t>
            </a:r>
          </a:p>
        </p:txBody>
      </p:sp>
      <p:grpSp>
        <p:nvGrpSpPr>
          <p:cNvPr id="51" name="Group 5">
            <a:extLst>
              <a:ext uri="{FF2B5EF4-FFF2-40B4-BE49-F238E27FC236}">
                <a16:creationId xmlns:a16="http://schemas.microsoft.com/office/drawing/2014/main" id="{CE092100-29DD-DAED-A1C7-73E1742531F7}"/>
              </a:ext>
            </a:extLst>
          </p:cNvPr>
          <p:cNvGrpSpPr/>
          <p:nvPr/>
        </p:nvGrpSpPr>
        <p:grpSpPr>
          <a:xfrm>
            <a:off x="10295289" y="4254175"/>
            <a:ext cx="1694945" cy="1098359"/>
            <a:chOff x="-260457" y="-123826"/>
            <a:chExt cx="933557" cy="812800"/>
          </a:xfrm>
        </p:grpSpPr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id="{37AE7BB2-857B-4072-500D-C1DBF59406D2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53" name="TextBox 7">
              <a:extLst>
                <a:ext uri="{FF2B5EF4-FFF2-40B4-BE49-F238E27FC236}">
                  <a16:creationId xmlns:a16="http://schemas.microsoft.com/office/drawing/2014/main" id="{98D86704-2380-F881-E68D-FC77270D94BB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6457AA36-DD99-1CB6-FF5E-F45C7F3FC9AF}"/>
              </a:ext>
            </a:extLst>
          </p:cNvPr>
          <p:cNvSpPr txBox="1"/>
          <p:nvPr/>
        </p:nvSpPr>
        <p:spPr>
          <a:xfrm>
            <a:off x="10537590" y="4500875"/>
            <a:ext cx="9684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Servidor compareceu a avaliação?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D8F14205-6D75-0F64-8B89-8DDD2E12F551}"/>
              </a:ext>
            </a:extLst>
          </p:cNvPr>
          <p:cNvSpPr txBox="1"/>
          <p:nvPr/>
        </p:nvSpPr>
        <p:spPr>
          <a:xfrm>
            <a:off x="10002560" y="451005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7B9B1D49-6A49-E5C8-0CC1-410322E6FAF5}"/>
              </a:ext>
            </a:extLst>
          </p:cNvPr>
          <p:cNvSpPr txBox="1"/>
          <p:nvPr/>
        </p:nvSpPr>
        <p:spPr>
          <a:xfrm>
            <a:off x="11021804" y="5306010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id="{7BFA04D9-770A-0E03-3F09-70C9DFBA552F}"/>
              </a:ext>
            </a:extLst>
          </p:cNvPr>
          <p:cNvGrpSpPr/>
          <p:nvPr/>
        </p:nvGrpSpPr>
        <p:grpSpPr>
          <a:xfrm>
            <a:off x="4812333" y="4254175"/>
            <a:ext cx="1694945" cy="1098359"/>
            <a:chOff x="-260457" y="-123826"/>
            <a:chExt cx="933557" cy="812800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C2F30D31-EE5A-C4F4-1620-302FEAAAC2F6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67" name="TextBox 7">
              <a:extLst>
                <a:ext uri="{FF2B5EF4-FFF2-40B4-BE49-F238E27FC236}">
                  <a16:creationId xmlns:a16="http://schemas.microsoft.com/office/drawing/2014/main" id="{9761733B-D1A4-F449-8162-64C0AA9B302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BF20E77C-99F6-3352-C207-D4D0DBEC25CF}"/>
              </a:ext>
            </a:extLst>
          </p:cNvPr>
          <p:cNvSpPr txBox="1"/>
          <p:nvPr/>
        </p:nvSpPr>
        <p:spPr>
          <a:xfrm>
            <a:off x="4729645" y="4531577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Novo pedido de agendamento?</a:t>
            </a:r>
          </a:p>
        </p:txBody>
      </p:sp>
      <p:sp>
        <p:nvSpPr>
          <p:cNvPr id="69" name="Freeform 17">
            <a:extLst>
              <a:ext uri="{FF2B5EF4-FFF2-40B4-BE49-F238E27FC236}">
                <a16:creationId xmlns:a16="http://schemas.microsoft.com/office/drawing/2014/main" id="{96ED0C25-C602-3804-66CF-B99B59B131E2}"/>
              </a:ext>
            </a:extLst>
          </p:cNvPr>
          <p:cNvSpPr/>
          <p:nvPr/>
        </p:nvSpPr>
        <p:spPr>
          <a:xfrm>
            <a:off x="6560150" y="4380521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8F9D0C17-1EF5-9FEE-BFC4-8A4B66C6D286}"/>
              </a:ext>
            </a:extLst>
          </p:cNvPr>
          <p:cNvSpPr txBox="1"/>
          <p:nvPr/>
        </p:nvSpPr>
        <p:spPr>
          <a:xfrm>
            <a:off x="7159538" y="4584156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2FF8E947-DAA7-6144-5F14-6AE46201AD09}"/>
              </a:ext>
            </a:extLst>
          </p:cNvPr>
          <p:cNvSpPr txBox="1"/>
          <p:nvPr/>
        </p:nvSpPr>
        <p:spPr>
          <a:xfrm>
            <a:off x="5348342" y="4029711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879FE572-EA8A-5D0D-8444-A4CCF561A012}"/>
              </a:ext>
            </a:extLst>
          </p:cNvPr>
          <p:cNvSpPr txBox="1"/>
          <p:nvPr/>
        </p:nvSpPr>
        <p:spPr>
          <a:xfrm>
            <a:off x="4461684" y="4643405"/>
            <a:ext cx="693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96" name="Freeform 17">
            <a:extLst>
              <a:ext uri="{FF2B5EF4-FFF2-40B4-BE49-F238E27FC236}">
                <a16:creationId xmlns:a16="http://schemas.microsoft.com/office/drawing/2014/main" id="{8EE7666E-75A6-3E9E-9A7A-658DC2B16A30}"/>
              </a:ext>
            </a:extLst>
          </p:cNvPr>
          <p:cNvSpPr/>
          <p:nvPr/>
        </p:nvSpPr>
        <p:spPr>
          <a:xfrm>
            <a:off x="6613288" y="5690516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97" name="CaixaDeTexto 96">
            <a:extLst>
              <a:ext uri="{FF2B5EF4-FFF2-40B4-BE49-F238E27FC236}">
                <a16:creationId xmlns:a16="http://schemas.microsoft.com/office/drawing/2014/main" id="{73CBC8A9-EBB8-EA5B-A295-0F7672E1D8C6}"/>
              </a:ext>
            </a:extLst>
          </p:cNvPr>
          <p:cNvSpPr txBox="1"/>
          <p:nvPr/>
        </p:nvSpPr>
        <p:spPr>
          <a:xfrm>
            <a:off x="7212676" y="5894151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URH </a:t>
            </a:r>
          </a:p>
        </p:txBody>
      </p:sp>
      <p:grpSp>
        <p:nvGrpSpPr>
          <p:cNvPr id="98" name="Group 5">
            <a:extLst>
              <a:ext uri="{FF2B5EF4-FFF2-40B4-BE49-F238E27FC236}">
                <a16:creationId xmlns:a16="http://schemas.microsoft.com/office/drawing/2014/main" id="{EC2B670D-66DF-F040-4457-E514C390D826}"/>
              </a:ext>
            </a:extLst>
          </p:cNvPr>
          <p:cNvGrpSpPr/>
          <p:nvPr/>
        </p:nvGrpSpPr>
        <p:grpSpPr>
          <a:xfrm>
            <a:off x="4838023" y="5516702"/>
            <a:ext cx="1694945" cy="1098359"/>
            <a:chOff x="-260457" y="-123826"/>
            <a:chExt cx="933557" cy="812800"/>
          </a:xfrm>
        </p:grpSpPr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ABD16249-20AD-C301-D4ED-84D9F69D9FA1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00" name="TextBox 7">
              <a:extLst>
                <a:ext uri="{FF2B5EF4-FFF2-40B4-BE49-F238E27FC236}">
                  <a16:creationId xmlns:a16="http://schemas.microsoft.com/office/drawing/2014/main" id="{0B45736C-91DC-B45F-FEAF-87EE44680794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EDF17A6E-8E8C-8B94-017B-C18B5D14531A}"/>
              </a:ext>
            </a:extLst>
          </p:cNvPr>
          <p:cNvSpPr txBox="1"/>
          <p:nvPr/>
        </p:nvSpPr>
        <p:spPr>
          <a:xfrm>
            <a:off x="4808153" y="5943160"/>
            <a:ext cx="15063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Pedido deferido?</a:t>
            </a: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5A7A6F39-E89D-C06B-A2E6-F928BFBCECE7}"/>
              </a:ext>
            </a:extLst>
          </p:cNvPr>
          <p:cNvSpPr txBox="1"/>
          <p:nvPr/>
        </p:nvSpPr>
        <p:spPr>
          <a:xfrm>
            <a:off x="4476159" y="590593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37A19713-FB68-E798-41FD-DF61FAFF4FD6}"/>
              </a:ext>
            </a:extLst>
          </p:cNvPr>
          <p:cNvSpPr txBox="1"/>
          <p:nvPr/>
        </p:nvSpPr>
        <p:spPr>
          <a:xfrm>
            <a:off x="5372611" y="6594269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04" name="Group 5">
            <a:extLst>
              <a:ext uri="{FF2B5EF4-FFF2-40B4-BE49-F238E27FC236}">
                <a16:creationId xmlns:a16="http://schemas.microsoft.com/office/drawing/2014/main" id="{10A59243-7E30-8692-211C-85A87A17B915}"/>
              </a:ext>
            </a:extLst>
          </p:cNvPr>
          <p:cNvGrpSpPr/>
          <p:nvPr/>
        </p:nvGrpSpPr>
        <p:grpSpPr>
          <a:xfrm>
            <a:off x="2724159" y="5495251"/>
            <a:ext cx="1694945" cy="1098359"/>
            <a:chOff x="-260457" y="-123826"/>
            <a:chExt cx="933557" cy="812800"/>
          </a:xfrm>
        </p:grpSpPr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id="{766D76BE-B101-E91B-D287-4A116B4ED39E}"/>
                </a:ext>
              </a:extLst>
            </p:cNvPr>
            <p:cNvSpPr/>
            <p:nvPr/>
          </p:nvSpPr>
          <p:spPr>
            <a:xfrm>
              <a:off x="-260457" y="-12382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06" name="TextBox 7">
              <a:extLst>
                <a:ext uri="{FF2B5EF4-FFF2-40B4-BE49-F238E27FC236}">
                  <a16:creationId xmlns:a16="http://schemas.microsoft.com/office/drawing/2014/main" id="{B422B072-A4A9-C9D6-8290-E182A800FBE2}"/>
                </a:ext>
              </a:extLst>
            </p:cNvPr>
            <p:cNvSpPr txBox="1"/>
            <p:nvPr/>
          </p:nvSpPr>
          <p:spPr>
            <a:xfrm>
              <a:off x="139700" y="282575"/>
              <a:ext cx="533400" cy="3905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110"/>
                </a:lnSpc>
              </a:pPr>
              <a:endParaRPr/>
            </a:p>
          </p:txBody>
        </p:sp>
      </p:grpSp>
      <p:sp>
        <p:nvSpPr>
          <p:cNvPr id="107" name="CaixaDeTexto 106">
            <a:extLst>
              <a:ext uri="{FF2B5EF4-FFF2-40B4-BE49-F238E27FC236}">
                <a16:creationId xmlns:a16="http://schemas.microsoft.com/office/drawing/2014/main" id="{ECCA03E1-8B4E-8617-7420-EDF84C4D65E7}"/>
              </a:ext>
            </a:extLst>
          </p:cNvPr>
          <p:cNvSpPr txBox="1"/>
          <p:nvPr/>
        </p:nvSpPr>
        <p:spPr>
          <a:xfrm>
            <a:off x="2694289" y="5827245"/>
            <a:ext cx="1506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Interposição de      recurso?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23105390-F861-B05F-2B37-824C57BF8ED9}"/>
              </a:ext>
            </a:extLst>
          </p:cNvPr>
          <p:cNvSpPr txBox="1"/>
          <p:nvPr/>
        </p:nvSpPr>
        <p:spPr>
          <a:xfrm>
            <a:off x="3222541" y="5265498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Não</a:t>
            </a:r>
          </a:p>
        </p:txBody>
      </p:sp>
      <p:sp>
        <p:nvSpPr>
          <p:cNvPr id="109" name="CaixaDeTexto 108">
            <a:extLst>
              <a:ext uri="{FF2B5EF4-FFF2-40B4-BE49-F238E27FC236}">
                <a16:creationId xmlns:a16="http://schemas.microsoft.com/office/drawing/2014/main" id="{53EE5418-0D72-1BD0-1364-D2E6797B3210}"/>
              </a:ext>
            </a:extLst>
          </p:cNvPr>
          <p:cNvSpPr txBox="1"/>
          <p:nvPr/>
        </p:nvSpPr>
        <p:spPr>
          <a:xfrm>
            <a:off x="2526128" y="6041302"/>
            <a:ext cx="1641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Sim</a:t>
            </a:r>
          </a:p>
        </p:txBody>
      </p:sp>
      <p:grpSp>
        <p:nvGrpSpPr>
          <p:cNvPr id="110" name="Group 2">
            <a:extLst>
              <a:ext uri="{FF2B5EF4-FFF2-40B4-BE49-F238E27FC236}">
                <a16:creationId xmlns:a16="http://schemas.microsoft.com/office/drawing/2014/main" id="{F6EE6A1E-D679-DD21-624C-C14E9D34C0BB}"/>
              </a:ext>
            </a:extLst>
          </p:cNvPr>
          <p:cNvGrpSpPr/>
          <p:nvPr/>
        </p:nvGrpSpPr>
        <p:grpSpPr>
          <a:xfrm>
            <a:off x="200674" y="4180018"/>
            <a:ext cx="2049353" cy="820379"/>
            <a:chOff x="0" y="0"/>
            <a:chExt cx="812800" cy="393390"/>
          </a:xfrm>
        </p:grpSpPr>
        <p:sp>
          <p:nvSpPr>
            <p:cNvPr id="111" name="Freeform 3">
              <a:extLst>
                <a:ext uri="{FF2B5EF4-FFF2-40B4-BE49-F238E27FC236}">
                  <a16:creationId xmlns:a16="http://schemas.microsoft.com/office/drawing/2014/main" id="{A08296DB-4B0F-E3A1-4114-F62DB7BA552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12" name="TextBox 4">
              <a:extLst>
                <a:ext uri="{FF2B5EF4-FFF2-40B4-BE49-F238E27FC236}">
                  <a16:creationId xmlns:a16="http://schemas.microsoft.com/office/drawing/2014/main" id="{C3035F0B-7B58-1978-0BCB-328854A27EA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13" name="CaixaDeTexto 112">
            <a:extLst>
              <a:ext uri="{FF2B5EF4-FFF2-40B4-BE49-F238E27FC236}">
                <a16:creationId xmlns:a16="http://schemas.microsoft.com/office/drawing/2014/main" id="{5998F5B6-0C99-5C24-1409-DD966AC83FF8}"/>
              </a:ext>
            </a:extLst>
          </p:cNvPr>
          <p:cNvSpPr txBox="1"/>
          <p:nvPr/>
        </p:nvSpPr>
        <p:spPr>
          <a:xfrm>
            <a:off x="166932" y="4205889"/>
            <a:ext cx="2083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Insere novos subsídios médicos e de tratamento de saúde que justifiquem o recurso</a:t>
            </a:r>
          </a:p>
        </p:txBody>
      </p:sp>
      <p:grpSp>
        <p:nvGrpSpPr>
          <p:cNvPr id="123" name="Group 2">
            <a:extLst>
              <a:ext uri="{FF2B5EF4-FFF2-40B4-BE49-F238E27FC236}">
                <a16:creationId xmlns:a16="http://schemas.microsoft.com/office/drawing/2014/main" id="{45A7DF3D-5FED-D555-925A-C132C1EB0BE4}"/>
              </a:ext>
            </a:extLst>
          </p:cNvPr>
          <p:cNvGrpSpPr/>
          <p:nvPr/>
        </p:nvGrpSpPr>
        <p:grpSpPr>
          <a:xfrm>
            <a:off x="122396" y="5748507"/>
            <a:ext cx="2348035" cy="774304"/>
            <a:chOff x="0" y="0"/>
            <a:chExt cx="812800" cy="393390"/>
          </a:xfrm>
        </p:grpSpPr>
        <p:sp>
          <p:nvSpPr>
            <p:cNvPr id="124" name="Freeform 3">
              <a:extLst>
                <a:ext uri="{FF2B5EF4-FFF2-40B4-BE49-F238E27FC236}">
                  <a16:creationId xmlns:a16="http://schemas.microsoft.com/office/drawing/2014/main" id="{CCA3357B-1D38-FCA7-9511-16558853BB0C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25" name="TextBox 4">
              <a:extLst>
                <a:ext uri="{FF2B5EF4-FFF2-40B4-BE49-F238E27FC236}">
                  <a16:creationId xmlns:a16="http://schemas.microsoft.com/office/drawing/2014/main" id="{D8118157-8391-C594-A156-61C6A848D19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26" name="CaixaDeTexto 125">
            <a:extLst>
              <a:ext uri="{FF2B5EF4-FFF2-40B4-BE49-F238E27FC236}">
                <a16:creationId xmlns:a16="http://schemas.microsoft.com/office/drawing/2014/main" id="{684197F3-FDFD-C9D1-0EDB-FC93B08E8EEF}"/>
              </a:ext>
            </a:extLst>
          </p:cNvPr>
          <p:cNvSpPr txBox="1"/>
          <p:nvPr/>
        </p:nvSpPr>
        <p:spPr>
          <a:xfrm>
            <a:off x="166932" y="5808667"/>
            <a:ext cx="22334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pt-BR" sz="1100" spc="-10" dirty="0">
                <a:solidFill>
                  <a:srgbClr val="FFFFFF"/>
                </a:solidFill>
                <a:cs typeface="Calibri"/>
              </a:rPr>
              <a:t>Retorna</a:t>
            </a:r>
            <a:r>
              <a:rPr lang="pt-BR" sz="1100" spc="-40" dirty="0">
                <a:solidFill>
                  <a:srgbClr val="FFFFFF"/>
                </a:solidFill>
                <a:cs typeface="Calibri"/>
              </a:rPr>
              <a:t> </a:t>
            </a:r>
            <a:r>
              <a:rPr lang="pt-BR" sz="1100" dirty="0">
                <a:solidFill>
                  <a:srgbClr val="FFFFFF"/>
                </a:solidFill>
                <a:cs typeface="Calibri"/>
              </a:rPr>
              <a:t>o</a:t>
            </a:r>
            <a:r>
              <a:rPr lang="pt-BR" sz="1100" spc="-20" dirty="0">
                <a:solidFill>
                  <a:srgbClr val="FFFFFF"/>
                </a:solidFill>
                <a:cs typeface="Calibri"/>
              </a:rPr>
              <a:t> </a:t>
            </a:r>
            <a:r>
              <a:rPr lang="pt-BR" sz="1100" dirty="0">
                <a:solidFill>
                  <a:srgbClr val="FFFFFF"/>
                </a:solidFill>
                <a:cs typeface="Calibri"/>
              </a:rPr>
              <a:t>processo</a:t>
            </a:r>
            <a:r>
              <a:rPr lang="pt-BR" sz="1100" spc="-15" dirty="0">
                <a:solidFill>
                  <a:srgbClr val="FFFFFF"/>
                </a:solidFill>
                <a:cs typeface="Calibri"/>
              </a:rPr>
              <a:t> </a:t>
            </a:r>
            <a:r>
              <a:rPr lang="pt-BR" sz="1100" dirty="0">
                <a:solidFill>
                  <a:srgbClr val="FFFFFF"/>
                </a:solidFill>
                <a:cs typeface="Calibri"/>
              </a:rPr>
              <a:t>para</a:t>
            </a:r>
            <a:r>
              <a:rPr lang="pt-BR" sz="1100" spc="-45" dirty="0">
                <a:solidFill>
                  <a:srgbClr val="FFFFFF"/>
                </a:solidFill>
                <a:cs typeface="Calibri"/>
              </a:rPr>
              <a:t> </a:t>
            </a:r>
            <a:r>
              <a:rPr lang="pt-BR" sz="1100" spc="-10" dirty="0">
                <a:solidFill>
                  <a:srgbClr val="FFFFFF"/>
                </a:solidFill>
                <a:cs typeface="Calibri"/>
              </a:rPr>
              <a:t>unidade </a:t>
            </a:r>
            <a:r>
              <a:rPr lang="pt-BR" sz="1100" dirty="0">
                <a:solidFill>
                  <a:srgbClr val="FFFFFF"/>
                </a:solidFill>
                <a:cs typeface="Calibri"/>
              </a:rPr>
              <a:t>de</a:t>
            </a:r>
            <a:r>
              <a:rPr lang="pt-BR" sz="1100" spc="-20" dirty="0">
                <a:solidFill>
                  <a:srgbClr val="FFFFFF"/>
                </a:solidFill>
                <a:cs typeface="Calibri"/>
              </a:rPr>
              <a:t> </a:t>
            </a:r>
            <a:r>
              <a:rPr lang="pt-BR" sz="1100" dirty="0">
                <a:solidFill>
                  <a:srgbClr val="FFFFFF"/>
                </a:solidFill>
                <a:cs typeface="Calibri"/>
              </a:rPr>
              <a:t>trabalho</a:t>
            </a:r>
            <a:r>
              <a:rPr lang="pt-BR" sz="1100" spc="-40" dirty="0">
                <a:solidFill>
                  <a:srgbClr val="FFFFFF"/>
                </a:solidFill>
                <a:cs typeface="Calibri"/>
              </a:rPr>
              <a:t> </a:t>
            </a:r>
            <a:r>
              <a:rPr lang="pt-BR" sz="1100" dirty="0">
                <a:solidFill>
                  <a:srgbClr val="FFFFFF"/>
                </a:solidFill>
                <a:cs typeface="Calibri"/>
              </a:rPr>
              <a:t>para</a:t>
            </a:r>
            <a:r>
              <a:rPr lang="pt-BR" sz="1100" spc="-30" dirty="0">
                <a:solidFill>
                  <a:srgbClr val="FFFFFF"/>
                </a:solidFill>
                <a:cs typeface="Calibri"/>
              </a:rPr>
              <a:t> o retorno as</a:t>
            </a:r>
            <a:r>
              <a:rPr lang="pt-BR" sz="1100" spc="-10" dirty="0">
                <a:solidFill>
                  <a:srgbClr val="FFFFFF"/>
                </a:solidFill>
                <a:cs typeface="Calibri"/>
              </a:rPr>
              <a:t> atribuições originais do cargo</a:t>
            </a:r>
            <a:endParaRPr lang="pt-BR" sz="1100" dirty="0">
              <a:cs typeface="Calibri"/>
            </a:endParaRPr>
          </a:p>
        </p:txBody>
      </p: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2450057" y="14452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de Seta Reta 129">
            <a:extLst>
              <a:ext uri="{FF2B5EF4-FFF2-40B4-BE49-F238E27FC236}">
                <a16:creationId xmlns:a16="http://schemas.microsoft.com/office/drawing/2014/main" id="{F942963F-CA5A-85A7-2798-DF00AD8FDEB6}"/>
              </a:ext>
            </a:extLst>
          </p:cNvPr>
          <p:cNvCxnSpPr>
            <a:cxnSpLocks/>
          </p:cNvCxnSpPr>
          <p:nvPr/>
        </p:nvCxnSpPr>
        <p:spPr>
          <a:xfrm>
            <a:off x="4663827" y="1445276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de Seta Reta 130">
            <a:extLst>
              <a:ext uri="{FF2B5EF4-FFF2-40B4-BE49-F238E27FC236}">
                <a16:creationId xmlns:a16="http://schemas.microsoft.com/office/drawing/2014/main" id="{6A7C9C29-337F-2377-4E29-68B1E57D935B}"/>
              </a:ext>
            </a:extLst>
          </p:cNvPr>
          <p:cNvCxnSpPr>
            <a:cxnSpLocks/>
          </p:cNvCxnSpPr>
          <p:nvPr/>
        </p:nvCxnSpPr>
        <p:spPr>
          <a:xfrm flipV="1">
            <a:off x="6765382" y="1036038"/>
            <a:ext cx="227131" cy="128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de Seta Reta 132">
            <a:extLst>
              <a:ext uri="{FF2B5EF4-FFF2-40B4-BE49-F238E27FC236}">
                <a16:creationId xmlns:a16="http://schemas.microsoft.com/office/drawing/2014/main" id="{2A50BB1C-23A4-987F-2372-2BF0666E69C8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762265" y="1679592"/>
            <a:ext cx="251422" cy="101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>
            <a:extLst>
              <a:ext uri="{FF2B5EF4-FFF2-40B4-BE49-F238E27FC236}">
                <a16:creationId xmlns:a16="http://schemas.microsoft.com/office/drawing/2014/main" id="{2C1536D5-0E18-2AAE-32F0-E353ACBF2E23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11030625" y="2798973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de Seta Reta 156">
            <a:extLst>
              <a:ext uri="{FF2B5EF4-FFF2-40B4-BE49-F238E27FC236}">
                <a16:creationId xmlns:a16="http://schemas.microsoft.com/office/drawing/2014/main" id="{405E6A79-B4C5-8BA6-C456-B594BF35B4E1}"/>
              </a:ext>
            </a:extLst>
          </p:cNvPr>
          <p:cNvCxnSpPr>
            <a:cxnSpLocks/>
          </p:cNvCxnSpPr>
          <p:nvPr/>
        </p:nvCxnSpPr>
        <p:spPr>
          <a:xfrm flipH="1">
            <a:off x="9897485" y="47964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de Seta Reta 159">
            <a:extLst>
              <a:ext uri="{FF2B5EF4-FFF2-40B4-BE49-F238E27FC236}">
                <a16:creationId xmlns:a16="http://schemas.microsoft.com/office/drawing/2014/main" id="{9BA48028-9D7B-7E5C-9F6D-323D3FEF917A}"/>
              </a:ext>
            </a:extLst>
          </p:cNvPr>
          <p:cNvCxnSpPr>
            <a:cxnSpLocks/>
          </p:cNvCxnSpPr>
          <p:nvPr/>
        </p:nvCxnSpPr>
        <p:spPr>
          <a:xfrm flipH="1">
            <a:off x="6302974" y="4791924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>
            <a:extLst>
              <a:ext uri="{FF2B5EF4-FFF2-40B4-BE49-F238E27FC236}">
                <a16:creationId xmlns:a16="http://schemas.microsoft.com/office/drawing/2014/main" id="{B7EA26B1-4570-CB50-4DED-CB44001BD8F2}"/>
              </a:ext>
            </a:extLst>
          </p:cNvPr>
          <p:cNvCxnSpPr>
            <a:cxnSpLocks/>
          </p:cNvCxnSpPr>
          <p:nvPr/>
        </p:nvCxnSpPr>
        <p:spPr>
          <a:xfrm flipH="1">
            <a:off x="4196470" y="478239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de Seta Reta 165">
            <a:extLst>
              <a:ext uri="{FF2B5EF4-FFF2-40B4-BE49-F238E27FC236}">
                <a16:creationId xmlns:a16="http://schemas.microsoft.com/office/drawing/2014/main" id="{C61DAE0F-F59B-CA4B-8EA2-DF4FA171F5EB}"/>
              </a:ext>
            </a:extLst>
          </p:cNvPr>
          <p:cNvCxnSpPr>
            <a:cxnSpLocks/>
          </p:cNvCxnSpPr>
          <p:nvPr/>
        </p:nvCxnSpPr>
        <p:spPr>
          <a:xfrm flipH="1">
            <a:off x="8474822" y="479643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68">
            <a:extLst>
              <a:ext uri="{FF2B5EF4-FFF2-40B4-BE49-F238E27FC236}">
                <a16:creationId xmlns:a16="http://schemas.microsoft.com/office/drawing/2014/main" id="{A0F5A670-CCA4-920E-AB73-F10E9E95CDC2}"/>
              </a:ext>
            </a:extLst>
          </p:cNvPr>
          <p:cNvCxnSpPr>
            <a:cxnSpLocks/>
          </p:cNvCxnSpPr>
          <p:nvPr/>
        </p:nvCxnSpPr>
        <p:spPr>
          <a:xfrm flipH="1">
            <a:off x="8521459" y="6083129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de Seta Reta 171">
            <a:extLst>
              <a:ext uri="{FF2B5EF4-FFF2-40B4-BE49-F238E27FC236}">
                <a16:creationId xmlns:a16="http://schemas.microsoft.com/office/drawing/2014/main" id="{9F2F645F-4978-D147-D7CC-B03F5757DF8D}"/>
              </a:ext>
            </a:extLst>
          </p:cNvPr>
          <p:cNvCxnSpPr>
            <a:cxnSpLocks/>
          </p:cNvCxnSpPr>
          <p:nvPr/>
        </p:nvCxnSpPr>
        <p:spPr>
          <a:xfrm flipH="1">
            <a:off x="6359118" y="6063257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de Seta Reta 172">
            <a:extLst>
              <a:ext uri="{FF2B5EF4-FFF2-40B4-BE49-F238E27FC236}">
                <a16:creationId xmlns:a16="http://schemas.microsoft.com/office/drawing/2014/main" id="{E3F3A5F9-8F45-0F1B-1646-68B6E9DBB27F}"/>
              </a:ext>
            </a:extLst>
          </p:cNvPr>
          <p:cNvCxnSpPr>
            <a:cxnSpLocks/>
          </p:cNvCxnSpPr>
          <p:nvPr/>
        </p:nvCxnSpPr>
        <p:spPr>
          <a:xfrm flipH="1">
            <a:off x="4212353" y="6045422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de Seta Reta 173">
            <a:extLst>
              <a:ext uri="{FF2B5EF4-FFF2-40B4-BE49-F238E27FC236}">
                <a16:creationId xmlns:a16="http://schemas.microsoft.com/office/drawing/2014/main" id="{59760A20-EF0C-9E8D-D9F1-35CB7B45C805}"/>
              </a:ext>
            </a:extLst>
          </p:cNvPr>
          <p:cNvCxnSpPr>
            <a:cxnSpLocks/>
          </p:cNvCxnSpPr>
          <p:nvPr/>
        </p:nvCxnSpPr>
        <p:spPr>
          <a:xfrm flipV="1">
            <a:off x="3437377" y="4993242"/>
            <a:ext cx="0" cy="3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: Curvo 202">
            <a:extLst>
              <a:ext uri="{FF2B5EF4-FFF2-40B4-BE49-F238E27FC236}">
                <a16:creationId xmlns:a16="http://schemas.microsoft.com/office/drawing/2014/main" id="{4E8F0331-EF23-C76B-268D-C1933696FFE6}"/>
              </a:ext>
            </a:extLst>
          </p:cNvPr>
          <p:cNvCxnSpPr>
            <a:cxnSpLocks/>
            <a:stCxn id="101" idx="2"/>
            <a:endCxn id="125" idx="2"/>
          </p:cNvCxnSpPr>
          <p:nvPr/>
        </p:nvCxnSpPr>
        <p:spPr>
          <a:xfrm rot="5400000">
            <a:off x="3269856" y="4231328"/>
            <a:ext cx="318041" cy="4264924"/>
          </a:xfrm>
          <a:prstGeom prst="curvedConnector3">
            <a:avLst>
              <a:gd name="adj1" fmla="val 17187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: Curvo 208">
            <a:extLst>
              <a:ext uri="{FF2B5EF4-FFF2-40B4-BE49-F238E27FC236}">
                <a16:creationId xmlns:a16="http://schemas.microsoft.com/office/drawing/2014/main" id="{CC7E2E99-F5B9-6287-3DDB-FEFC4D28CC2A}"/>
              </a:ext>
            </a:extLst>
          </p:cNvPr>
          <p:cNvCxnSpPr>
            <a:cxnSpLocks/>
            <a:stCxn id="107" idx="1"/>
            <a:endCxn id="113" idx="3"/>
          </p:cNvCxnSpPr>
          <p:nvPr/>
        </p:nvCxnSpPr>
        <p:spPr>
          <a:xfrm rot="10800000">
            <a:off x="2250027" y="4621388"/>
            <a:ext cx="444262" cy="143669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">
            <a:extLst>
              <a:ext uri="{FF2B5EF4-FFF2-40B4-BE49-F238E27FC236}">
                <a16:creationId xmlns:a16="http://schemas.microsoft.com/office/drawing/2014/main" id="{09FC99AC-1BEF-B93B-B918-6AF051B45D7C}"/>
              </a:ext>
            </a:extLst>
          </p:cNvPr>
          <p:cNvGrpSpPr/>
          <p:nvPr/>
        </p:nvGrpSpPr>
        <p:grpSpPr>
          <a:xfrm>
            <a:off x="2735804" y="2491976"/>
            <a:ext cx="1155267" cy="512230"/>
            <a:chOff x="0" y="0"/>
            <a:chExt cx="812800" cy="393390"/>
          </a:xfrm>
        </p:grpSpPr>
        <p:sp>
          <p:nvSpPr>
            <p:cNvPr id="223" name="Freeform 3">
              <a:extLst>
                <a:ext uri="{FF2B5EF4-FFF2-40B4-BE49-F238E27FC236}">
                  <a16:creationId xmlns:a16="http://schemas.microsoft.com/office/drawing/2014/main" id="{34A77BB7-7BB3-F4C0-AD33-2296AA218E14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24" name="TextBox 4">
              <a:extLst>
                <a:ext uri="{FF2B5EF4-FFF2-40B4-BE49-F238E27FC236}">
                  <a16:creationId xmlns:a16="http://schemas.microsoft.com/office/drawing/2014/main" id="{8A3CC593-A3EF-E7EC-ECE0-90F342AE31EB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25" name="CaixaDeTexto 224">
            <a:extLst>
              <a:ext uri="{FF2B5EF4-FFF2-40B4-BE49-F238E27FC236}">
                <a16:creationId xmlns:a16="http://schemas.microsoft.com/office/drawing/2014/main" id="{C9188312-81D2-507E-3219-A21135C0279D}"/>
              </a:ext>
            </a:extLst>
          </p:cNvPr>
          <p:cNvSpPr txBox="1"/>
          <p:nvPr/>
        </p:nvSpPr>
        <p:spPr>
          <a:xfrm>
            <a:off x="2954359" y="2558425"/>
            <a:ext cx="75314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b="1" dirty="0" err="1">
                <a:solidFill>
                  <a:schemeClr val="accent2"/>
                </a:solidFill>
              </a:rPr>
              <a:t>COAP</a:t>
            </a:r>
            <a:endParaRPr lang="pt-BR" b="1" dirty="0">
              <a:solidFill>
                <a:schemeClr val="bg1"/>
              </a:solidFill>
            </a:endParaRPr>
          </a:p>
        </p:txBody>
      </p:sp>
      <p:cxnSp>
        <p:nvCxnSpPr>
          <p:cNvPr id="227" name="Conector: Curvo 226">
            <a:extLst>
              <a:ext uri="{FF2B5EF4-FFF2-40B4-BE49-F238E27FC236}">
                <a16:creationId xmlns:a16="http://schemas.microsoft.com/office/drawing/2014/main" id="{2D6B49FA-81B9-EFB3-D95C-2CCE9E7345C4}"/>
              </a:ext>
            </a:extLst>
          </p:cNvPr>
          <p:cNvCxnSpPr>
            <a:cxnSpLocks/>
            <a:endCxn id="224" idx="1"/>
          </p:cNvCxnSpPr>
          <p:nvPr/>
        </p:nvCxnSpPr>
        <p:spPr>
          <a:xfrm rot="5400000" flipH="1" flipV="1">
            <a:off x="1009332" y="2703647"/>
            <a:ext cx="1768844" cy="168409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: Curvo 231">
            <a:extLst>
              <a:ext uri="{FF2B5EF4-FFF2-40B4-BE49-F238E27FC236}">
                <a16:creationId xmlns:a16="http://schemas.microsoft.com/office/drawing/2014/main" id="{8416F353-EBD8-9DCE-83C2-6495ED88FD44}"/>
              </a:ext>
            </a:extLst>
          </p:cNvPr>
          <p:cNvCxnSpPr>
            <a:cxnSpLocks/>
            <a:stCxn id="148" idx="0"/>
          </p:cNvCxnSpPr>
          <p:nvPr/>
        </p:nvCxnSpPr>
        <p:spPr>
          <a:xfrm rot="16200000" flipV="1">
            <a:off x="4581870" y="2039320"/>
            <a:ext cx="275525" cy="165712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: Curvo 245">
            <a:extLst>
              <a:ext uri="{FF2B5EF4-FFF2-40B4-BE49-F238E27FC236}">
                <a16:creationId xmlns:a16="http://schemas.microsoft.com/office/drawing/2014/main" id="{E9EBF66B-AFF3-2202-62A6-ABCE96BE123B}"/>
              </a:ext>
            </a:extLst>
          </p:cNvPr>
          <p:cNvCxnSpPr>
            <a:cxnSpLocks/>
          </p:cNvCxnSpPr>
          <p:nvPr/>
        </p:nvCxnSpPr>
        <p:spPr>
          <a:xfrm>
            <a:off x="8781471" y="581964"/>
            <a:ext cx="622853" cy="596829"/>
          </a:xfrm>
          <a:prstGeom prst="curvedConnector3">
            <a:avLst>
              <a:gd name="adj1" fmla="val 9575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: Curvo 258">
            <a:extLst>
              <a:ext uri="{FF2B5EF4-FFF2-40B4-BE49-F238E27FC236}">
                <a16:creationId xmlns:a16="http://schemas.microsoft.com/office/drawing/2014/main" id="{BD327FAD-12FE-D0B9-A078-DB9B70586BCA}"/>
              </a:ext>
            </a:extLst>
          </p:cNvPr>
          <p:cNvCxnSpPr>
            <a:cxnSpLocks/>
          </p:cNvCxnSpPr>
          <p:nvPr/>
        </p:nvCxnSpPr>
        <p:spPr>
          <a:xfrm rot="16200000" flipH="1">
            <a:off x="7269976" y="1930071"/>
            <a:ext cx="289298" cy="261261"/>
          </a:xfrm>
          <a:prstGeom prst="curvedConnector3">
            <a:avLst>
              <a:gd name="adj1" fmla="val 95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2478414" y="2222956"/>
            <a:ext cx="1871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SEGES/</a:t>
            </a:r>
            <a:r>
              <a:rPr lang="pt-BR" sz="1000" dirty="0" err="1"/>
              <a:t>COGESS</a:t>
            </a:r>
            <a:r>
              <a:rPr lang="pt-BR" sz="1000" dirty="0"/>
              <a:t>/</a:t>
            </a:r>
            <a:r>
              <a:rPr lang="pt-BR" sz="1000" dirty="0" err="1"/>
              <a:t>CPS</a:t>
            </a:r>
            <a:r>
              <a:rPr lang="pt-BR" sz="1000" dirty="0"/>
              <a:t>/</a:t>
            </a:r>
            <a:r>
              <a:rPr lang="pt-BR" sz="1000" dirty="0" err="1"/>
              <a:t>COAP</a:t>
            </a:r>
            <a:endParaRPr lang="pt-BR" sz="1000" dirty="0"/>
          </a:p>
          <a:p>
            <a:endParaRPr lang="pt-BR" sz="1100" dirty="0"/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223AC076-532E-F338-3784-44786AB1CD95}"/>
              </a:ext>
            </a:extLst>
          </p:cNvPr>
          <p:cNvSpPr txBox="1"/>
          <p:nvPr/>
        </p:nvSpPr>
        <p:spPr>
          <a:xfrm>
            <a:off x="608951" y="4985348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30 dias</a:t>
            </a:r>
          </a:p>
        </p:txBody>
      </p:sp>
      <p:grpSp>
        <p:nvGrpSpPr>
          <p:cNvPr id="286" name="Group 2">
            <a:extLst>
              <a:ext uri="{FF2B5EF4-FFF2-40B4-BE49-F238E27FC236}">
                <a16:creationId xmlns:a16="http://schemas.microsoft.com/office/drawing/2014/main" id="{3F14936B-DB24-E061-EF0F-8388983CAFC1}"/>
              </a:ext>
            </a:extLst>
          </p:cNvPr>
          <p:cNvGrpSpPr/>
          <p:nvPr/>
        </p:nvGrpSpPr>
        <p:grpSpPr>
          <a:xfrm>
            <a:off x="8082944" y="3388657"/>
            <a:ext cx="1641076" cy="527727"/>
            <a:chOff x="0" y="0"/>
            <a:chExt cx="812800" cy="393390"/>
          </a:xfrm>
        </p:grpSpPr>
        <p:sp>
          <p:nvSpPr>
            <p:cNvPr id="287" name="Freeform 3">
              <a:extLst>
                <a:ext uri="{FF2B5EF4-FFF2-40B4-BE49-F238E27FC236}">
                  <a16:creationId xmlns:a16="http://schemas.microsoft.com/office/drawing/2014/main" id="{DC153C21-A898-CFBE-CB42-BC34A17BE9F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88" name="TextBox 4">
              <a:extLst>
                <a:ext uri="{FF2B5EF4-FFF2-40B4-BE49-F238E27FC236}">
                  <a16:creationId xmlns:a16="http://schemas.microsoft.com/office/drawing/2014/main" id="{3F69F37D-875D-D96C-0569-65A3E44C39E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EC6A6DBB-8903-6FF6-9482-20E92EB8BBE6}"/>
              </a:ext>
            </a:extLst>
          </p:cNvPr>
          <p:cNvSpPr txBox="1"/>
          <p:nvPr/>
        </p:nvSpPr>
        <p:spPr>
          <a:xfrm>
            <a:off x="8185361" y="3413195"/>
            <a:ext cx="1641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</a:rPr>
              <a:t>Publicação no D.O + convocação via SEI</a:t>
            </a:r>
          </a:p>
        </p:txBody>
      </p:sp>
      <p:sp>
        <p:nvSpPr>
          <p:cNvPr id="27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FF13F46-907F-268D-7F8D-1A28B58C835E}"/>
              </a:ext>
            </a:extLst>
          </p:cNvPr>
          <p:cNvSpPr txBox="1"/>
          <p:nvPr/>
        </p:nvSpPr>
        <p:spPr>
          <a:xfrm>
            <a:off x="576989" y="61156"/>
            <a:ext cx="1145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2"/>
                </a:solidFill>
              </a:rPr>
              <a:t>FLUXOS DE READAPTAÇÃO FUNCIONAL:  </a:t>
            </a: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SOLICITAÇÃO DE REVISÃO DE LAUDO (CESSAÇÃO)</a:t>
            </a:r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 flipH="1">
            <a:off x="3882870" y="2243854"/>
            <a:ext cx="285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</a:t>
            </a:r>
          </a:p>
        </p:txBody>
      </p:sp>
      <p:sp>
        <p:nvSpPr>
          <p:cNvPr id="154" name="CaixaDeTexto 153">
            <a:extLst>
              <a:ext uri="{FF2B5EF4-FFF2-40B4-BE49-F238E27FC236}">
                <a16:creationId xmlns:a16="http://schemas.microsoft.com/office/drawing/2014/main" id="{3B9EBF1E-70A8-C56F-A674-2A29AB824F24}"/>
              </a:ext>
            </a:extLst>
          </p:cNvPr>
          <p:cNvSpPr txBox="1"/>
          <p:nvPr/>
        </p:nvSpPr>
        <p:spPr>
          <a:xfrm>
            <a:off x="7441334" y="2031895"/>
            <a:ext cx="1471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/>
              <a:t>Não cabe solicitação</a:t>
            </a:r>
          </a:p>
        </p:txBody>
      </p:sp>
      <p:cxnSp>
        <p:nvCxnSpPr>
          <p:cNvPr id="155" name="Conector: Angulado 41">
            <a:extLst>
              <a:ext uri="{FF2B5EF4-FFF2-40B4-BE49-F238E27FC236}">
                <a16:creationId xmlns:a16="http://schemas.microsoft.com/office/drawing/2014/main" id="{44AD1DD9-90C7-0390-4273-A01F5909B934}"/>
              </a:ext>
            </a:extLst>
          </p:cNvPr>
          <p:cNvCxnSpPr>
            <a:cxnSpLocks/>
          </p:cNvCxnSpPr>
          <p:nvPr/>
        </p:nvCxnSpPr>
        <p:spPr>
          <a:xfrm rot="10800000">
            <a:off x="6041628" y="1742145"/>
            <a:ext cx="2907953" cy="9067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ixaDeTexto 174">
            <a:extLst>
              <a:ext uri="{FF2B5EF4-FFF2-40B4-BE49-F238E27FC236}">
                <a16:creationId xmlns:a16="http://schemas.microsoft.com/office/drawing/2014/main" id="{BC5B41B7-1C85-EE71-FE65-4AFD4CF4C614}"/>
              </a:ext>
            </a:extLst>
          </p:cNvPr>
          <p:cNvSpPr txBox="1"/>
          <p:nvPr/>
        </p:nvSpPr>
        <p:spPr>
          <a:xfrm>
            <a:off x="10089146" y="5960896"/>
            <a:ext cx="1977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</a:rPr>
              <a:t>Emissão de laudo</a:t>
            </a:r>
          </a:p>
        </p:txBody>
      </p:sp>
      <p:cxnSp>
        <p:nvCxnSpPr>
          <p:cNvPr id="176" name="Conector de Seta Reta 169">
            <a:extLst>
              <a:ext uri="{FF2B5EF4-FFF2-40B4-BE49-F238E27FC236}">
                <a16:creationId xmlns:a16="http://schemas.microsoft.com/office/drawing/2014/main" id="{18CF0882-39E8-1FFE-2A04-E329003C0564}"/>
              </a:ext>
            </a:extLst>
          </p:cNvPr>
          <p:cNvCxnSpPr>
            <a:cxnSpLocks/>
          </p:cNvCxnSpPr>
          <p:nvPr/>
        </p:nvCxnSpPr>
        <p:spPr>
          <a:xfrm flipH="1">
            <a:off x="9932889" y="6095065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de Seta Reta 170">
            <a:extLst>
              <a:ext uri="{FF2B5EF4-FFF2-40B4-BE49-F238E27FC236}">
                <a16:creationId xmlns:a16="http://schemas.microsoft.com/office/drawing/2014/main" id="{3256C515-E6E4-1651-842C-F3184032F8C5}"/>
              </a:ext>
            </a:extLst>
          </p:cNvPr>
          <p:cNvCxnSpPr>
            <a:cxnSpLocks/>
          </p:cNvCxnSpPr>
          <p:nvPr/>
        </p:nvCxnSpPr>
        <p:spPr>
          <a:xfrm>
            <a:off x="11037493" y="5255841"/>
            <a:ext cx="0" cy="5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oup 2">
            <a:extLst>
              <a:ext uri="{FF2B5EF4-FFF2-40B4-BE49-F238E27FC236}">
                <a16:creationId xmlns:a16="http://schemas.microsoft.com/office/drawing/2014/main" id="{80217AB5-1AF7-A3B0-B0C4-7C5779ADAB05}"/>
              </a:ext>
            </a:extLst>
          </p:cNvPr>
          <p:cNvGrpSpPr/>
          <p:nvPr/>
        </p:nvGrpSpPr>
        <p:grpSpPr>
          <a:xfrm>
            <a:off x="10266173" y="5797895"/>
            <a:ext cx="1641076" cy="750514"/>
            <a:chOff x="0" y="0"/>
            <a:chExt cx="812800" cy="393390"/>
          </a:xfrm>
        </p:grpSpPr>
        <p:sp>
          <p:nvSpPr>
            <p:cNvPr id="179" name="Freeform 3">
              <a:extLst>
                <a:ext uri="{FF2B5EF4-FFF2-40B4-BE49-F238E27FC236}">
                  <a16:creationId xmlns:a16="http://schemas.microsoft.com/office/drawing/2014/main" id="{74EB9148-119F-5303-AC74-EA320E1F8BAB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80" name="TextBox 4">
              <a:extLst>
                <a:ext uri="{FF2B5EF4-FFF2-40B4-BE49-F238E27FC236}">
                  <a16:creationId xmlns:a16="http://schemas.microsoft.com/office/drawing/2014/main" id="{8F5B2330-17C3-3223-40AF-4DF622FB961A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1" name="CaixaDeTexto 180">
            <a:extLst>
              <a:ext uri="{FF2B5EF4-FFF2-40B4-BE49-F238E27FC236}">
                <a16:creationId xmlns:a16="http://schemas.microsoft.com/office/drawing/2014/main" id="{BC5B41B7-1C85-EE71-FE65-4AFD4CF4C614}"/>
              </a:ext>
            </a:extLst>
          </p:cNvPr>
          <p:cNvSpPr txBox="1"/>
          <p:nvPr/>
        </p:nvSpPr>
        <p:spPr>
          <a:xfrm>
            <a:off x="10176819" y="5933600"/>
            <a:ext cx="1839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Emissão de laudo </a:t>
            </a:r>
          </a:p>
          <a:p>
            <a:pPr algn="ctr"/>
            <a:r>
              <a:rPr lang="pt-BR" sz="1200" dirty="0">
                <a:solidFill>
                  <a:schemeClr val="bg1"/>
                </a:solidFill>
              </a:rPr>
              <a:t>médico</a:t>
            </a:r>
          </a:p>
        </p:txBody>
      </p:sp>
      <p:cxnSp>
        <p:nvCxnSpPr>
          <p:cNvPr id="183" name="Conector: Curvo 249">
            <a:extLst>
              <a:ext uri="{FF2B5EF4-FFF2-40B4-BE49-F238E27FC236}">
                <a16:creationId xmlns:a16="http://schemas.microsoft.com/office/drawing/2014/main" id="{AA6D0FD8-B1EC-3A31-039D-BA1C552D4EBC}"/>
              </a:ext>
            </a:extLst>
          </p:cNvPr>
          <p:cNvCxnSpPr/>
          <p:nvPr/>
        </p:nvCxnSpPr>
        <p:spPr>
          <a:xfrm rot="5400000" flipH="1" flipV="1">
            <a:off x="7214490" y="619798"/>
            <a:ext cx="293952" cy="25008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2">
            <a:extLst>
              <a:ext uri="{FF2B5EF4-FFF2-40B4-BE49-F238E27FC236}">
                <a16:creationId xmlns:a16="http://schemas.microsoft.com/office/drawing/2014/main" id="{FA0C9B1E-EAA7-F67D-6FFD-E3F01812E166}"/>
              </a:ext>
            </a:extLst>
          </p:cNvPr>
          <p:cNvGrpSpPr/>
          <p:nvPr/>
        </p:nvGrpSpPr>
        <p:grpSpPr>
          <a:xfrm>
            <a:off x="2445028" y="4444170"/>
            <a:ext cx="1754079" cy="548806"/>
            <a:chOff x="0" y="-133350"/>
            <a:chExt cx="865537" cy="526740"/>
          </a:xfrm>
        </p:grpSpPr>
        <p:sp>
          <p:nvSpPr>
            <p:cNvPr id="185" name="Freeform 3">
              <a:extLst>
                <a:ext uri="{FF2B5EF4-FFF2-40B4-BE49-F238E27FC236}">
                  <a16:creationId xmlns:a16="http://schemas.microsoft.com/office/drawing/2014/main" id="{D9FA6BFD-31E3-EDC9-7F53-E7268723AE3A}"/>
                </a:ext>
              </a:extLst>
            </p:cNvPr>
            <p:cNvSpPr/>
            <p:nvPr/>
          </p:nvSpPr>
          <p:spPr>
            <a:xfrm>
              <a:off x="52737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86" name="TextBox 4">
              <a:extLst>
                <a:ext uri="{FF2B5EF4-FFF2-40B4-BE49-F238E27FC236}">
                  <a16:creationId xmlns:a16="http://schemas.microsoft.com/office/drawing/2014/main" id="{E90B863B-E716-A9D6-F30B-691841A45EFD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87" name="CaixaDeTexto 186">
            <a:extLst>
              <a:ext uri="{FF2B5EF4-FFF2-40B4-BE49-F238E27FC236}">
                <a16:creationId xmlns:a16="http://schemas.microsoft.com/office/drawing/2014/main" id="{7286A094-0781-2B1B-C744-DF083645E5DB}"/>
              </a:ext>
            </a:extLst>
          </p:cNvPr>
          <p:cNvSpPr txBox="1"/>
          <p:nvPr/>
        </p:nvSpPr>
        <p:spPr>
          <a:xfrm>
            <a:off x="2501661" y="4574259"/>
            <a:ext cx="17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>
                <a:solidFill>
                  <a:schemeClr val="bg1"/>
                </a:solidFill>
              </a:rPr>
              <a:t>Conclui processo  com parecer</a:t>
            </a:r>
          </a:p>
        </p:txBody>
      </p:sp>
      <p:sp>
        <p:nvSpPr>
          <p:cNvPr id="127" name="CaixaDeTexto 126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8087157" y="6618028"/>
            <a:ext cx="3942608" cy="30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* Retorna ao ponto inicial da COM no fluxo.</a:t>
            </a:r>
          </a:p>
          <a:p>
            <a:pPr>
              <a:lnSpc>
                <a:spcPts val="800"/>
              </a:lnSpc>
            </a:pPr>
            <a:r>
              <a:rPr lang="pt-BR" sz="1000">
                <a:solidFill>
                  <a:schemeClr val="bg1">
                    <a:lumMod val="50000"/>
                  </a:schemeClr>
                </a:solidFill>
              </a:rPr>
              <a:t>   Serão permitidos 1 pedido de reconsideração e 1 pedido de recurso.</a:t>
            </a:r>
          </a:p>
        </p:txBody>
      </p:sp>
      <p:sp>
        <p:nvSpPr>
          <p:cNvPr id="129" name="CaixaDeTexto 128">
            <a:extLst>
              <a:ext uri="{FF2B5EF4-FFF2-40B4-BE49-F238E27FC236}">
                <a16:creationId xmlns:a16="http://schemas.microsoft.com/office/drawing/2014/main" id="{3B9EBF1E-70A8-C56F-A674-2A29AB824F24}"/>
              </a:ext>
            </a:extLst>
          </p:cNvPr>
          <p:cNvSpPr txBox="1"/>
          <p:nvPr/>
        </p:nvSpPr>
        <p:spPr>
          <a:xfrm>
            <a:off x="7444457" y="413957"/>
            <a:ext cx="14868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/>
              <a:t>Utiliza o processo autuado para o pedido de readaptação</a:t>
            </a:r>
          </a:p>
        </p:txBody>
      </p:sp>
      <p:sp>
        <p:nvSpPr>
          <p:cNvPr id="143" name="CaixaDeTexto 142">
            <a:extLst>
              <a:ext uri="{FF2B5EF4-FFF2-40B4-BE49-F238E27FC236}">
                <a16:creationId xmlns:a16="http://schemas.microsoft.com/office/drawing/2014/main" id="{82B57309-D332-A0C7-73BB-AA41E0708AE2}"/>
              </a:ext>
            </a:extLst>
          </p:cNvPr>
          <p:cNvSpPr txBox="1"/>
          <p:nvPr/>
        </p:nvSpPr>
        <p:spPr>
          <a:xfrm>
            <a:off x="2448306" y="1141224"/>
            <a:ext cx="30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>
                <a:solidFill>
                  <a:srgbClr val="0070C0"/>
                </a:solidFill>
              </a:rPr>
              <a:t>+</a:t>
            </a:r>
          </a:p>
        </p:txBody>
      </p:sp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id="{D183ADF9-6310-B837-7FDE-D9598EB773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0119" y="1052057"/>
            <a:ext cx="790575" cy="730250"/>
          </a:xfrm>
          <a:prstGeom prst="rect">
            <a:avLst/>
          </a:prstGeom>
        </p:spPr>
      </p:pic>
      <p:pic>
        <p:nvPicPr>
          <p:cNvPr id="14" name="Imagem 13" descr="Ícone&#10;&#10;Descrição gerada automaticamente">
            <a:extLst>
              <a:ext uri="{FF2B5EF4-FFF2-40B4-BE49-F238E27FC236}">
                <a16:creationId xmlns:a16="http://schemas.microsoft.com/office/drawing/2014/main" id="{BF5D89EB-CFF2-5358-E66F-B7500BCE26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84869" y="4428141"/>
            <a:ext cx="790575" cy="730250"/>
          </a:xfrm>
          <a:prstGeom prst="rect">
            <a:avLst/>
          </a:prstGeom>
        </p:spPr>
      </p:pic>
      <p:pic>
        <p:nvPicPr>
          <p:cNvPr id="18" name="Imagem 17" descr="Ícone&#10;&#10;Descrição gerada automaticamente">
            <a:extLst>
              <a:ext uri="{FF2B5EF4-FFF2-40B4-BE49-F238E27FC236}">
                <a16:creationId xmlns:a16="http://schemas.microsoft.com/office/drawing/2014/main" id="{4FE8A2B4-13CD-7371-CD22-EC9A11BEEC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06036" y="5687557"/>
            <a:ext cx="790575" cy="730250"/>
          </a:xfrm>
          <a:prstGeom prst="rect">
            <a:avLst/>
          </a:prstGeom>
        </p:spPr>
      </p:pic>
      <p:sp>
        <p:nvSpPr>
          <p:cNvPr id="140" name="CaixaDeTexto 139">
            <a:extLst>
              <a:ext uri="{FF2B5EF4-FFF2-40B4-BE49-F238E27FC236}">
                <a16:creationId xmlns:a16="http://schemas.microsoft.com/office/drawing/2014/main" id="{82B57309-D332-A0C7-73BB-AA41E0708AE2}"/>
              </a:ext>
            </a:extLst>
          </p:cNvPr>
          <p:cNvSpPr txBox="1"/>
          <p:nvPr/>
        </p:nvSpPr>
        <p:spPr>
          <a:xfrm>
            <a:off x="583695" y="428322"/>
            <a:ext cx="4244379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1000" spc="-10" dirty="0">
                <a:cs typeface="Calibri"/>
              </a:rPr>
              <a:t>a) Requerimento de cessação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1000" spc="-10" dirty="0">
                <a:cs typeface="Calibri"/>
              </a:rPr>
              <a:t>b) Formulário Médico de Cessação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1000" spc="-10" dirty="0">
                <a:cs typeface="Calibri"/>
              </a:rPr>
              <a:t>c) Subsídios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médicos e de</a:t>
            </a:r>
            <a:r>
              <a:rPr lang="pt-BR" sz="1000" spc="-10" dirty="0">
                <a:cs typeface="Calibri"/>
              </a:rPr>
              <a:t> tratamento </a:t>
            </a:r>
            <a:r>
              <a:rPr lang="pt-BR" sz="1000" dirty="0">
                <a:cs typeface="Calibri"/>
              </a:rPr>
              <a:t>de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saúde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que</a:t>
            </a:r>
            <a:r>
              <a:rPr lang="pt-BR" sz="1000" spc="-20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justifiquem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dirty="0">
                <a:cs typeface="Calibri"/>
              </a:rPr>
              <a:t>o</a:t>
            </a:r>
            <a:r>
              <a:rPr lang="pt-BR" sz="1000" spc="-25" dirty="0">
                <a:cs typeface="Calibri"/>
              </a:rPr>
              <a:t> </a:t>
            </a:r>
            <a:r>
              <a:rPr lang="pt-BR" sz="1000" spc="-10" dirty="0">
                <a:cs typeface="Calibri"/>
              </a:rPr>
              <a:t>pedido</a:t>
            </a:r>
            <a:endParaRPr lang="pt-BR" sz="1000" dirty="0">
              <a:cs typeface="Calibri"/>
            </a:endParaRPr>
          </a:p>
        </p:txBody>
      </p:sp>
      <p:cxnSp>
        <p:nvCxnSpPr>
          <p:cNvPr id="142" name="Conector de Seta Reta 160">
            <a:extLst>
              <a:ext uri="{FF2B5EF4-FFF2-40B4-BE49-F238E27FC236}">
                <a16:creationId xmlns:a16="http://schemas.microsoft.com/office/drawing/2014/main" id="{B7EA26B1-4570-CB50-4DED-CB44001BD8F2}"/>
              </a:ext>
            </a:extLst>
          </p:cNvPr>
          <p:cNvCxnSpPr>
            <a:cxnSpLocks/>
          </p:cNvCxnSpPr>
          <p:nvPr/>
        </p:nvCxnSpPr>
        <p:spPr>
          <a:xfrm flipH="1">
            <a:off x="9728396" y="3639231"/>
            <a:ext cx="330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2">
            <a:extLst>
              <a:ext uri="{FF2B5EF4-FFF2-40B4-BE49-F238E27FC236}">
                <a16:creationId xmlns:a16="http://schemas.microsoft.com/office/drawing/2014/main" id="{1FC640C5-7F9F-24F5-8C5F-A4E3464AD392}"/>
              </a:ext>
            </a:extLst>
          </p:cNvPr>
          <p:cNvGrpSpPr/>
          <p:nvPr/>
        </p:nvGrpSpPr>
        <p:grpSpPr>
          <a:xfrm>
            <a:off x="4306135" y="3017147"/>
            <a:ext cx="2470017" cy="808482"/>
            <a:chOff x="0" y="0"/>
            <a:chExt cx="812800" cy="393390"/>
          </a:xfrm>
        </p:grpSpPr>
        <p:sp>
          <p:nvSpPr>
            <p:cNvPr id="145" name="Freeform 3">
              <a:extLst>
                <a:ext uri="{FF2B5EF4-FFF2-40B4-BE49-F238E27FC236}">
                  <a16:creationId xmlns:a16="http://schemas.microsoft.com/office/drawing/2014/main" id="{A2492B7C-172A-C58D-7575-5B293A5E9403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47" name="TextBox 4">
              <a:extLst>
                <a:ext uri="{FF2B5EF4-FFF2-40B4-BE49-F238E27FC236}">
                  <a16:creationId xmlns:a16="http://schemas.microsoft.com/office/drawing/2014/main" id="{722E4F04-68A3-C26C-322B-5F5E85F23C71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148" name="CaixaDeTexto 147">
            <a:extLst>
              <a:ext uri="{FF2B5EF4-FFF2-40B4-BE49-F238E27FC236}">
                <a16:creationId xmlns:a16="http://schemas.microsoft.com/office/drawing/2014/main" id="{493860F6-ADFE-F197-6FB9-13C335FDDD61}"/>
              </a:ext>
            </a:extLst>
          </p:cNvPr>
          <p:cNvSpPr txBox="1"/>
          <p:nvPr/>
        </p:nvSpPr>
        <p:spPr>
          <a:xfrm>
            <a:off x="4508091" y="3005643"/>
            <a:ext cx="2080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Inserir : Requerimento de Reconsideração; Documento que aponte motivo justo e comprovado para  falta</a:t>
            </a:r>
          </a:p>
        </p:txBody>
      </p:sp>
      <p:sp>
        <p:nvSpPr>
          <p:cNvPr id="149" name="CaixaDeTexto 148">
            <a:extLst>
              <a:ext uri="{FF2B5EF4-FFF2-40B4-BE49-F238E27FC236}">
                <a16:creationId xmlns:a16="http://schemas.microsoft.com/office/drawing/2014/main" id="{8E950EF6-E013-AE9A-33FA-5C597C69DC01}"/>
              </a:ext>
            </a:extLst>
          </p:cNvPr>
          <p:cNvSpPr txBox="1"/>
          <p:nvPr/>
        </p:nvSpPr>
        <p:spPr>
          <a:xfrm>
            <a:off x="5620043" y="3856229"/>
            <a:ext cx="164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Prazo de 02 dias</a:t>
            </a:r>
          </a:p>
        </p:txBody>
      </p:sp>
      <p:cxnSp>
        <p:nvCxnSpPr>
          <p:cNvPr id="150" name="Conector de Seta Reta 171">
            <a:extLst>
              <a:ext uri="{FF2B5EF4-FFF2-40B4-BE49-F238E27FC236}">
                <a16:creationId xmlns:a16="http://schemas.microsoft.com/office/drawing/2014/main" id="{9F2F645F-4978-D147-D7CC-B03F5757DF8D}"/>
              </a:ext>
            </a:extLst>
          </p:cNvPr>
          <p:cNvCxnSpPr>
            <a:cxnSpLocks/>
          </p:cNvCxnSpPr>
          <p:nvPr/>
        </p:nvCxnSpPr>
        <p:spPr>
          <a:xfrm flipV="1">
            <a:off x="5540425" y="3815057"/>
            <a:ext cx="0" cy="263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Balão de Fala: Retângulo com Cantos Arredondados 293">
            <a:extLst>
              <a:ext uri="{FF2B5EF4-FFF2-40B4-BE49-F238E27FC236}">
                <a16:creationId xmlns:a16="http://schemas.microsoft.com/office/drawing/2014/main" id="{9758A0A9-ECFF-4A99-9B89-B9B2CB7272DA}"/>
              </a:ext>
            </a:extLst>
          </p:cNvPr>
          <p:cNvSpPr/>
          <p:nvPr/>
        </p:nvSpPr>
        <p:spPr>
          <a:xfrm>
            <a:off x="122396" y="3341481"/>
            <a:ext cx="1856914" cy="605508"/>
          </a:xfrm>
          <a:prstGeom prst="wedgeRoundRectCallout">
            <a:avLst/>
          </a:prstGeom>
          <a:solidFill>
            <a:srgbClr val="FF7C8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Caso o recurso seja indeferido, o servidor poderá reiniciar o processo após 12 meses</a:t>
            </a:r>
          </a:p>
        </p:txBody>
      </p:sp>
    </p:spTree>
    <p:extLst>
      <p:ext uri="{BB962C8B-B14F-4D97-AF65-F5344CB8AC3E}">
        <p14:creationId xmlns:p14="http://schemas.microsoft.com/office/powerpoint/2010/main" val="192297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2"/>
          <p:cNvSpPr txBox="1">
            <a:spLocks/>
          </p:cNvSpPr>
          <p:nvPr/>
        </p:nvSpPr>
        <p:spPr>
          <a:xfrm>
            <a:off x="655726" y="78993"/>
            <a:ext cx="111093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1" i="0">
                <a:solidFill>
                  <a:srgbClr val="6F2F9F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-10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FLUXOS</a:t>
            </a:r>
            <a:r>
              <a:rPr kumimoji="0" lang="pt-BR" sz="1800" b="1" i="0" u="none" strike="noStrike" kern="0" cap="none" spc="-30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DE</a:t>
            </a:r>
            <a:r>
              <a:rPr kumimoji="0" lang="pt-BR" sz="1800" b="1" i="0" u="none" strike="noStrike" kern="0" cap="none" spc="-35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pt-BR" sz="1800" b="1" i="0" u="none" strike="noStrike" kern="0" cap="none" spc="-25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READAPTAÇÃO</a:t>
            </a:r>
            <a:r>
              <a:rPr kumimoji="0" lang="pt-BR" sz="1800" b="1" i="0" u="none" strike="noStrike" kern="0" cap="none" spc="-45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FUNCIONAL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7E7E7E"/>
                </a:solidFill>
                <a:effectLst/>
                <a:uLnTx/>
                <a:uFillTx/>
                <a:latin typeface="Calibri"/>
                <a:ea typeface="+mj-ea"/>
              </a:rPr>
              <a:t>:</a:t>
            </a:r>
            <a:r>
              <a:rPr kumimoji="0" lang="pt-BR" sz="1800" b="1" i="0" u="none" strike="noStrike" kern="0" cap="none" spc="355" normalizeH="0" baseline="0" noProof="0" dirty="0">
                <a:ln>
                  <a:noFill/>
                </a:ln>
                <a:solidFill>
                  <a:srgbClr val="7E7E7E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pt-BR" sz="1800" b="1" i="0" u="none" strike="noStrike" kern="0" cap="none" spc="-25" normalizeH="0" baseline="0" noProof="0" dirty="0">
                <a:ln>
                  <a:noFill/>
                </a:ln>
                <a:solidFill>
                  <a:srgbClr val="6F2F9F"/>
                </a:solidFill>
                <a:effectLst/>
                <a:uLnTx/>
                <a:uFillTx/>
                <a:latin typeface="Calibri"/>
                <a:ea typeface="+mj-ea"/>
              </a:rPr>
              <a:t>ENCAMINHAMENTO PARA COMISSÃO DE AVALIAÇÃO DE COMPATIBILIDADE DE ATIVIDADES DA READAPTAÇÃO FUNCIONAL</a:t>
            </a:r>
            <a:endParaRPr lang="pt-BR" kern="0" spc="-10" dirty="0"/>
          </a:p>
        </p:txBody>
      </p:sp>
      <p:sp>
        <p:nvSpPr>
          <p:cNvPr id="10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1" name="Freeform 17">
            <a:extLst>
              <a:ext uri="{FF2B5EF4-FFF2-40B4-BE49-F238E27FC236}">
                <a16:creationId xmlns:a16="http://schemas.microsoft.com/office/drawing/2014/main" id="{D3731846-BF3F-D2A9-BFAF-65102489CE17}"/>
              </a:ext>
            </a:extLst>
          </p:cNvPr>
          <p:cNvSpPr/>
          <p:nvPr/>
        </p:nvSpPr>
        <p:spPr>
          <a:xfrm>
            <a:off x="2786681" y="1775462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A0C210E-B0F5-9397-4C3C-A88E8242D906}"/>
              </a:ext>
            </a:extLst>
          </p:cNvPr>
          <p:cNvSpPr txBox="1"/>
          <p:nvPr/>
        </p:nvSpPr>
        <p:spPr>
          <a:xfrm>
            <a:off x="3386069" y="1979097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Chefia </a:t>
            </a:r>
          </a:p>
        </p:txBody>
      </p:sp>
      <p:sp>
        <p:nvSpPr>
          <p:cNvPr id="13" name="Freeform 17">
            <a:extLst>
              <a:ext uri="{FF2B5EF4-FFF2-40B4-BE49-F238E27FC236}">
                <a16:creationId xmlns:a16="http://schemas.microsoft.com/office/drawing/2014/main" id="{031EB4FC-738C-B0F6-F4F3-E898FE1F716E}"/>
              </a:ext>
            </a:extLst>
          </p:cNvPr>
          <p:cNvSpPr/>
          <p:nvPr/>
        </p:nvSpPr>
        <p:spPr>
          <a:xfrm>
            <a:off x="4976428" y="1775462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678616D-71F1-006D-8ED5-475250E9D6B9}"/>
              </a:ext>
            </a:extLst>
          </p:cNvPr>
          <p:cNvSpPr txBox="1"/>
          <p:nvPr/>
        </p:nvSpPr>
        <p:spPr>
          <a:xfrm>
            <a:off x="5575816" y="1979097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URH</a:t>
            </a:r>
            <a:r>
              <a:rPr lang="pt-BR" dirty="0"/>
              <a:t> </a:t>
            </a:r>
          </a:p>
        </p:txBody>
      </p:sp>
      <p:cxnSp>
        <p:nvCxnSpPr>
          <p:cNvPr id="15" name="Conector de Seta Reta 129">
            <a:extLst>
              <a:ext uri="{FF2B5EF4-FFF2-40B4-BE49-F238E27FC236}">
                <a16:creationId xmlns:a16="http://schemas.microsoft.com/office/drawing/2014/main" id="{F942963F-CA5A-85A7-2798-DF00AD8FDEB6}"/>
              </a:ext>
            </a:extLst>
          </p:cNvPr>
          <p:cNvCxnSpPr>
            <a:cxnSpLocks/>
          </p:cNvCxnSpPr>
          <p:nvPr/>
        </p:nvCxnSpPr>
        <p:spPr>
          <a:xfrm>
            <a:off x="4687301" y="2206333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2B57309-D332-A0C7-73BB-AA41E0708AE2}"/>
              </a:ext>
            </a:extLst>
          </p:cNvPr>
          <p:cNvSpPr txBox="1"/>
          <p:nvPr/>
        </p:nvSpPr>
        <p:spPr>
          <a:xfrm>
            <a:off x="4672857" y="1902281"/>
            <a:ext cx="303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>
                <a:solidFill>
                  <a:srgbClr val="0070C0"/>
                </a:solidFill>
              </a:rPr>
              <a:t>+</a:t>
            </a:r>
          </a:p>
        </p:txBody>
      </p:sp>
      <p:sp>
        <p:nvSpPr>
          <p:cNvPr id="17" name="object 33"/>
          <p:cNvSpPr txBox="1"/>
          <p:nvPr/>
        </p:nvSpPr>
        <p:spPr>
          <a:xfrm>
            <a:off x="2800725" y="1036334"/>
            <a:ext cx="4027232" cy="640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pt-BR" sz="1000" dirty="0">
                <a:latin typeface="Calibri"/>
                <a:cs typeface="Calibri"/>
              </a:rPr>
              <a:t>Inserem documento padrão com a atribuições a serem desempenhadas pelo servidor readaptado, de acordo com o laudo de readaptação.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pt-BR" sz="1000" dirty="0">
                <a:latin typeface="Calibri"/>
                <a:cs typeface="Calibri"/>
              </a:rPr>
              <a:t>Servidor deve estar ciente. Independente de sua concordância ou não processo deve ir para avaliação da comissão.</a:t>
            </a:r>
            <a:endParaRPr sz="1000" dirty="0">
              <a:latin typeface="Calibri"/>
              <a:cs typeface="Calibri"/>
            </a:endParaRPr>
          </a:p>
        </p:txBody>
      </p:sp>
      <p:cxnSp>
        <p:nvCxnSpPr>
          <p:cNvPr id="19" name="Conector de Seta Reta 127">
            <a:extLst>
              <a:ext uri="{FF2B5EF4-FFF2-40B4-BE49-F238E27FC236}">
                <a16:creationId xmlns:a16="http://schemas.microsoft.com/office/drawing/2014/main" id="{5482E35F-2B62-AEE9-A7D9-9972A4D009E5}"/>
              </a:ext>
            </a:extLst>
          </p:cNvPr>
          <p:cNvCxnSpPr>
            <a:cxnSpLocks/>
          </p:cNvCxnSpPr>
          <p:nvPr/>
        </p:nvCxnSpPr>
        <p:spPr>
          <a:xfrm>
            <a:off x="6865016" y="2202819"/>
            <a:ext cx="1627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2">
            <a:extLst>
              <a:ext uri="{FF2B5EF4-FFF2-40B4-BE49-F238E27FC236}">
                <a16:creationId xmlns:a16="http://schemas.microsoft.com/office/drawing/2014/main" id="{B13F6F18-303D-6FA7-2B11-60C7722DC941}"/>
              </a:ext>
            </a:extLst>
          </p:cNvPr>
          <p:cNvGrpSpPr/>
          <p:nvPr/>
        </p:nvGrpSpPr>
        <p:grpSpPr>
          <a:xfrm>
            <a:off x="905411" y="1814155"/>
            <a:ext cx="1496291" cy="665298"/>
            <a:chOff x="0" y="0"/>
            <a:chExt cx="812800" cy="39339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01B032CB-96BE-2760-BDD4-0F4E7CF52066}"/>
                </a:ext>
              </a:extLst>
            </p:cNvPr>
            <p:cNvSpPr/>
            <p:nvPr/>
          </p:nvSpPr>
          <p:spPr>
            <a:xfrm>
              <a:off x="0" y="0"/>
              <a:ext cx="812800" cy="393390"/>
            </a:xfrm>
            <a:custGeom>
              <a:avLst/>
              <a:gdLst/>
              <a:ahLst/>
              <a:cxnLst/>
              <a:rect l="l" t="t" r="r" b="b"/>
              <a:pathLst>
                <a:path w="812800" h="393390">
                  <a:moveTo>
                    <a:pt x="609600" y="0"/>
                  </a:moveTo>
                  <a:cubicBezTo>
                    <a:pt x="721824" y="0"/>
                    <a:pt x="812800" y="88063"/>
                    <a:pt x="812800" y="196695"/>
                  </a:cubicBezTo>
                  <a:cubicBezTo>
                    <a:pt x="812800" y="305327"/>
                    <a:pt x="721824" y="393390"/>
                    <a:pt x="609600" y="393390"/>
                  </a:cubicBezTo>
                  <a:lnTo>
                    <a:pt x="203200" y="393390"/>
                  </a:lnTo>
                  <a:cubicBezTo>
                    <a:pt x="90976" y="393390"/>
                    <a:pt x="0" y="305327"/>
                    <a:pt x="0" y="196695"/>
                  </a:cubicBezTo>
                  <a:cubicBezTo>
                    <a:pt x="0" y="88063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1B7D9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id="{5F095A3D-8013-6CE4-EF16-91D50AF7F327}"/>
                </a:ext>
              </a:extLst>
            </p:cNvPr>
            <p:cNvSpPr txBox="1"/>
            <p:nvPr/>
          </p:nvSpPr>
          <p:spPr>
            <a:xfrm>
              <a:off x="0" y="-133350"/>
              <a:ext cx="812800" cy="5267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038"/>
                </a:lnSpc>
              </a:pPr>
              <a:endParaRPr/>
            </a:p>
          </p:txBody>
        </p:sp>
      </p:grp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3DE53B1-106F-CB1C-C45E-BF8C625C7E8F}"/>
              </a:ext>
            </a:extLst>
          </p:cNvPr>
          <p:cNvSpPr txBox="1"/>
          <p:nvPr/>
        </p:nvSpPr>
        <p:spPr>
          <a:xfrm>
            <a:off x="905411" y="1871784"/>
            <a:ext cx="1496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Laudo médico de readaptação </a:t>
            </a:r>
          </a:p>
        </p:txBody>
      </p:sp>
      <p:cxnSp>
        <p:nvCxnSpPr>
          <p:cNvPr id="24" name="Conector de Seta Reta 129">
            <a:extLst>
              <a:ext uri="{FF2B5EF4-FFF2-40B4-BE49-F238E27FC236}">
                <a16:creationId xmlns:a16="http://schemas.microsoft.com/office/drawing/2014/main" id="{F942963F-CA5A-85A7-2798-DF00AD8FDEB6}"/>
              </a:ext>
            </a:extLst>
          </p:cNvPr>
          <p:cNvCxnSpPr>
            <a:cxnSpLocks/>
          </p:cNvCxnSpPr>
          <p:nvPr/>
        </p:nvCxnSpPr>
        <p:spPr>
          <a:xfrm>
            <a:off x="2477676" y="2163763"/>
            <a:ext cx="309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ject 6"/>
          <p:cNvSpPr txBox="1"/>
          <p:nvPr/>
        </p:nvSpPr>
        <p:spPr>
          <a:xfrm>
            <a:off x="7015004" y="1949679"/>
            <a:ext cx="1315720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5"/>
              </a:spcBef>
            </a:pPr>
            <a:r>
              <a:rPr lang="pt-BR" sz="1000" dirty="0">
                <a:latin typeface="Calibri"/>
                <a:cs typeface="Calibri"/>
              </a:rPr>
              <a:t>Prazo de 5 dias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26" name="object 7"/>
          <p:cNvSpPr/>
          <p:nvPr/>
        </p:nvSpPr>
        <p:spPr>
          <a:xfrm>
            <a:off x="8526467" y="1946596"/>
            <a:ext cx="1373484" cy="512445"/>
          </a:xfrm>
          <a:custGeom>
            <a:avLst/>
            <a:gdLst/>
            <a:ahLst/>
            <a:cxnLst/>
            <a:rect l="l" t="t" r="r" b="b"/>
            <a:pathLst>
              <a:path w="1155700" h="512444">
                <a:moveTo>
                  <a:pt x="866520" y="0"/>
                </a:moveTo>
                <a:lnTo>
                  <a:pt x="288925" y="0"/>
                </a:lnTo>
                <a:lnTo>
                  <a:pt x="237005" y="4126"/>
                </a:lnTo>
                <a:lnTo>
                  <a:pt x="188132" y="16025"/>
                </a:lnTo>
                <a:lnTo>
                  <a:pt x="143124" y="34972"/>
                </a:lnTo>
                <a:lnTo>
                  <a:pt x="102797" y="60243"/>
                </a:lnTo>
                <a:lnTo>
                  <a:pt x="67970" y="91116"/>
                </a:lnTo>
                <a:lnTo>
                  <a:pt x="39459" y="126868"/>
                </a:lnTo>
                <a:lnTo>
                  <a:pt x="18082" y="166774"/>
                </a:lnTo>
                <a:lnTo>
                  <a:pt x="4656" y="210112"/>
                </a:lnTo>
                <a:lnTo>
                  <a:pt x="0" y="256158"/>
                </a:lnTo>
                <a:lnTo>
                  <a:pt x="4656" y="302167"/>
                </a:lnTo>
                <a:lnTo>
                  <a:pt x="18082" y="345476"/>
                </a:lnTo>
                <a:lnTo>
                  <a:pt x="39459" y="385360"/>
                </a:lnTo>
                <a:lnTo>
                  <a:pt x="67970" y="421095"/>
                </a:lnTo>
                <a:lnTo>
                  <a:pt x="102797" y="451958"/>
                </a:lnTo>
                <a:lnTo>
                  <a:pt x="143124" y="477223"/>
                </a:lnTo>
                <a:lnTo>
                  <a:pt x="188132" y="496167"/>
                </a:lnTo>
                <a:lnTo>
                  <a:pt x="237005" y="508064"/>
                </a:lnTo>
                <a:lnTo>
                  <a:pt x="288925" y="512190"/>
                </a:lnTo>
                <a:lnTo>
                  <a:pt x="866520" y="512190"/>
                </a:lnTo>
                <a:lnTo>
                  <a:pt x="918436" y="508064"/>
                </a:lnTo>
                <a:lnTo>
                  <a:pt x="967297" y="496167"/>
                </a:lnTo>
                <a:lnTo>
                  <a:pt x="1012288" y="477223"/>
                </a:lnTo>
                <a:lnTo>
                  <a:pt x="1052595" y="451958"/>
                </a:lnTo>
                <a:lnTo>
                  <a:pt x="1087401" y="421095"/>
                </a:lnTo>
                <a:lnTo>
                  <a:pt x="1115892" y="385360"/>
                </a:lnTo>
                <a:lnTo>
                  <a:pt x="1137252" y="345476"/>
                </a:lnTo>
                <a:lnTo>
                  <a:pt x="1150666" y="302167"/>
                </a:lnTo>
                <a:lnTo>
                  <a:pt x="1155318" y="256158"/>
                </a:lnTo>
                <a:lnTo>
                  <a:pt x="1150666" y="210112"/>
                </a:lnTo>
                <a:lnTo>
                  <a:pt x="1137252" y="166774"/>
                </a:lnTo>
                <a:lnTo>
                  <a:pt x="1115892" y="126868"/>
                </a:lnTo>
                <a:lnTo>
                  <a:pt x="1087401" y="91116"/>
                </a:lnTo>
                <a:lnTo>
                  <a:pt x="1052595" y="60243"/>
                </a:lnTo>
                <a:lnTo>
                  <a:pt x="1012288" y="34972"/>
                </a:lnTo>
                <a:lnTo>
                  <a:pt x="967297" y="16025"/>
                </a:lnTo>
                <a:lnTo>
                  <a:pt x="918436" y="4126"/>
                </a:lnTo>
                <a:lnTo>
                  <a:pt x="866520" y="0"/>
                </a:lnTo>
                <a:close/>
              </a:path>
            </a:pathLst>
          </a:custGeom>
          <a:solidFill>
            <a:srgbClr val="1B7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8"/>
          <p:cNvSpPr txBox="1"/>
          <p:nvPr/>
        </p:nvSpPr>
        <p:spPr>
          <a:xfrm>
            <a:off x="8742446" y="2066351"/>
            <a:ext cx="109493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600" b="1" spc="-20" dirty="0">
                <a:solidFill>
                  <a:srgbClr val="FFFF00"/>
                </a:solidFill>
                <a:latin typeface="Calibri"/>
                <a:cs typeface="Calibri"/>
              </a:rPr>
              <a:t>COMISSÃO</a:t>
            </a:r>
            <a:endParaRPr sz="16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40" name="object 10"/>
          <p:cNvSpPr/>
          <p:nvPr/>
        </p:nvSpPr>
        <p:spPr>
          <a:xfrm>
            <a:off x="8492666" y="2908626"/>
            <a:ext cx="1475740" cy="1098550"/>
          </a:xfrm>
          <a:custGeom>
            <a:avLst/>
            <a:gdLst/>
            <a:ahLst/>
            <a:cxnLst/>
            <a:rect l="l" t="t" r="r" b="b"/>
            <a:pathLst>
              <a:path w="1475740" h="1098550">
                <a:moveTo>
                  <a:pt x="737743" y="0"/>
                </a:moveTo>
                <a:lnTo>
                  <a:pt x="0" y="549148"/>
                </a:lnTo>
                <a:lnTo>
                  <a:pt x="737743" y="1098296"/>
                </a:lnTo>
                <a:lnTo>
                  <a:pt x="1475612" y="549148"/>
                </a:lnTo>
                <a:lnTo>
                  <a:pt x="737743" y="0"/>
                </a:lnTo>
                <a:close/>
              </a:path>
            </a:pathLst>
          </a:custGeom>
          <a:solidFill>
            <a:srgbClr val="1B7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11"/>
          <p:cNvSpPr txBox="1"/>
          <p:nvPr/>
        </p:nvSpPr>
        <p:spPr>
          <a:xfrm>
            <a:off x="8761526" y="3251527"/>
            <a:ext cx="962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845" marR="5080" indent="-14478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Documentação completa?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2" name="object 12"/>
          <p:cNvSpPr txBox="1"/>
          <p:nvPr/>
        </p:nvSpPr>
        <p:spPr>
          <a:xfrm>
            <a:off x="9999267" y="3322215"/>
            <a:ext cx="25272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Calibri"/>
                <a:cs typeface="Calibri"/>
              </a:rPr>
              <a:t>Sim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13"/>
          <p:cNvSpPr txBox="1"/>
          <p:nvPr/>
        </p:nvSpPr>
        <p:spPr>
          <a:xfrm>
            <a:off x="8165896" y="3308550"/>
            <a:ext cx="278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Calibri"/>
                <a:cs typeface="Calibri"/>
              </a:rPr>
              <a:t>Não</a:t>
            </a:r>
            <a:endParaRPr sz="1200">
              <a:latin typeface="Calibri"/>
              <a:cs typeface="Calibri"/>
            </a:endParaRPr>
          </a:p>
        </p:txBody>
      </p:sp>
      <p:cxnSp>
        <p:nvCxnSpPr>
          <p:cNvPr id="50" name="Conector: Angulado 41">
            <a:extLst>
              <a:ext uri="{FF2B5EF4-FFF2-40B4-BE49-F238E27FC236}">
                <a16:creationId xmlns:a16="http://schemas.microsoft.com/office/drawing/2014/main" id="{44AD1DD9-90C7-0390-4273-A01F5909B934}"/>
              </a:ext>
            </a:extLst>
          </p:cNvPr>
          <p:cNvCxnSpPr>
            <a:cxnSpLocks/>
          </p:cNvCxnSpPr>
          <p:nvPr/>
        </p:nvCxnSpPr>
        <p:spPr>
          <a:xfrm rot="10800000">
            <a:off x="6053226" y="2470917"/>
            <a:ext cx="2048004" cy="96763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bject 6"/>
          <p:cNvSpPr txBox="1"/>
          <p:nvPr/>
        </p:nvSpPr>
        <p:spPr>
          <a:xfrm>
            <a:off x="7101938" y="6281069"/>
            <a:ext cx="1315720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libri"/>
                <a:cs typeface="Calibri"/>
              </a:rPr>
              <a:t>Utiliza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 </a:t>
            </a:r>
            <a:r>
              <a:rPr sz="1000" spc="-10" dirty="0">
                <a:latin typeface="Calibri"/>
                <a:cs typeface="Calibri"/>
              </a:rPr>
              <a:t>processo </a:t>
            </a:r>
            <a:r>
              <a:rPr sz="1000" dirty="0">
                <a:latin typeface="Calibri"/>
                <a:cs typeface="Calibri"/>
              </a:rPr>
              <a:t>autuado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para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pedido </a:t>
            </a:r>
            <a:r>
              <a:rPr sz="1000" dirty="0">
                <a:latin typeface="Calibri"/>
                <a:cs typeface="Calibri"/>
              </a:rPr>
              <a:t>de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readaptação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58" name="object 25"/>
          <p:cNvSpPr/>
          <p:nvPr/>
        </p:nvSpPr>
        <p:spPr>
          <a:xfrm>
            <a:off x="9285947" y="4610054"/>
            <a:ext cx="1852295" cy="528320"/>
          </a:xfrm>
          <a:custGeom>
            <a:avLst/>
            <a:gdLst/>
            <a:ahLst/>
            <a:cxnLst/>
            <a:rect l="l" t="t" r="r" b="b"/>
            <a:pathLst>
              <a:path w="1852295" h="528320">
                <a:moveTo>
                  <a:pt x="1389252" y="0"/>
                </a:moveTo>
                <a:lnTo>
                  <a:pt x="463042" y="0"/>
                </a:lnTo>
                <a:lnTo>
                  <a:pt x="404974" y="2057"/>
                </a:lnTo>
                <a:lnTo>
                  <a:pt x="349055" y="8064"/>
                </a:lnTo>
                <a:lnTo>
                  <a:pt x="295718" y="17773"/>
                </a:lnTo>
                <a:lnTo>
                  <a:pt x="245399" y="30936"/>
                </a:lnTo>
                <a:lnTo>
                  <a:pt x="198531" y="47305"/>
                </a:lnTo>
                <a:lnTo>
                  <a:pt x="155549" y="66632"/>
                </a:lnTo>
                <a:lnTo>
                  <a:pt x="116888" y="88668"/>
                </a:lnTo>
                <a:lnTo>
                  <a:pt x="82983" y="113166"/>
                </a:lnTo>
                <a:lnTo>
                  <a:pt x="54268" y="139878"/>
                </a:lnTo>
                <a:lnTo>
                  <a:pt x="14146" y="198952"/>
                </a:lnTo>
                <a:lnTo>
                  <a:pt x="0" y="263905"/>
                </a:lnTo>
                <a:lnTo>
                  <a:pt x="3609" y="297018"/>
                </a:lnTo>
                <a:lnTo>
                  <a:pt x="31177" y="359303"/>
                </a:lnTo>
                <a:lnTo>
                  <a:pt x="82983" y="414692"/>
                </a:lnTo>
                <a:lnTo>
                  <a:pt x="116888" y="439183"/>
                </a:lnTo>
                <a:lnTo>
                  <a:pt x="155549" y="461209"/>
                </a:lnTo>
                <a:lnTo>
                  <a:pt x="198531" y="480524"/>
                </a:lnTo>
                <a:lnTo>
                  <a:pt x="245399" y="496880"/>
                </a:lnTo>
                <a:lnTo>
                  <a:pt x="295718" y="510031"/>
                </a:lnTo>
                <a:lnTo>
                  <a:pt x="349055" y="519730"/>
                </a:lnTo>
                <a:lnTo>
                  <a:pt x="404974" y="525731"/>
                </a:lnTo>
                <a:lnTo>
                  <a:pt x="463042" y="527786"/>
                </a:lnTo>
                <a:lnTo>
                  <a:pt x="1389252" y="527786"/>
                </a:lnTo>
                <a:lnTo>
                  <a:pt x="1447345" y="525731"/>
                </a:lnTo>
                <a:lnTo>
                  <a:pt x="1503281" y="519730"/>
                </a:lnTo>
                <a:lnTo>
                  <a:pt x="1556628" y="510031"/>
                </a:lnTo>
                <a:lnTo>
                  <a:pt x="1606952" y="496880"/>
                </a:lnTo>
                <a:lnTo>
                  <a:pt x="1653819" y="480524"/>
                </a:lnTo>
                <a:lnTo>
                  <a:pt x="1696796" y="461209"/>
                </a:lnTo>
                <a:lnTo>
                  <a:pt x="1735449" y="439183"/>
                </a:lnTo>
                <a:lnTo>
                  <a:pt x="1769346" y="414692"/>
                </a:lnTo>
                <a:lnTo>
                  <a:pt x="1798051" y="387983"/>
                </a:lnTo>
                <a:lnTo>
                  <a:pt x="1838156" y="328899"/>
                </a:lnTo>
                <a:lnTo>
                  <a:pt x="1852295" y="263905"/>
                </a:lnTo>
                <a:lnTo>
                  <a:pt x="1848688" y="230818"/>
                </a:lnTo>
                <a:lnTo>
                  <a:pt x="1821132" y="168556"/>
                </a:lnTo>
                <a:lnTo>
                  <a:pt x="1769346" y="113166"/>
                </a:lnTo>
                <a:lnTo>
                  <a:pt x="1735449" y="88668"/>
                </a:lnTo>
                <a:lnTo>
                  <a:pt x="1696796" y="66632"/>
                </a:lnTo>
                <a:lnTo>
                  <a:pt x="1653819" y="47305"/>
                </a:lnTo>
                <a:lnTo>
                  <a:pt x="1606952" y="30936"/>
                </a:lnTo>
                <a:lnTo>
                  <a:pt x="1556628" y="17773"/>
                </a:lnTo>
                <a:lnTo>
                  <a:pt x="1503281" y="8064"/>
                </a:lnTo>
                <a:lnTo>
                  <a:pt x="1447345" y="2057"/>
                </a:lnTo>
                <a:lnTo>
                  <a:pt x="1389252" y="0"/>
                </a:lnTo>
                <a:close/>
              </a:path>
            </a:pathLst>
          </a:custGeom>
          <a:solidFill>
            <a:srgbClr val="1B7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30"/>
          <p:cNvSpPr txBox="1"/>
          <p:nvPr/>
        </p:nvSpPr>
        <p:spPr>
          <a:xfrm>
            <a:off x="9528856" y="4590803"/>
            <a:ext cx="14462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t-BR" sz="1200" spc="-10" dirty="0">
                <a:solidFill>
                  <a:srgbClr val="FFFFFF"/>
                </a:solidFill>
                <a:latin typeface="Calibri"/>
                <a:cs typeface="Calibri"/>
              </a:rPr>
              <a:t>Definição das atividades a serem desempenhadas</a:t>
            </a:r>
            <a:endParaRPr lang="pt-BR" sz="1200" dirty="0">
              <a:latin typeface="Calibri"/>
              <a:cs typeface="Calibri"/>
            </a:endParaRPr>
          </a:p>
        </p:txBody>
      </p:sp>
      <p:cxnSp>
        <p:nvCxnSpPr>
          <p:cNvPr id="61" name="Conector de Seta Reta 152">
            <a:extLst>
              <a:ext uri="{FF2B5EF4-FFF2-40B4-BE49-F238E27FC236}">
                <a16:creationId xmlns:a16="http://schemas.microsoft.com/office/drawing/2014/main" id="{2C1536D5-0E18-2AAE-32F0-E353ACBF2E23}"/>
              </a:ext>
            </a:extLst>
          </p:cNvPr>
          <p:cNvCxnSpPr>
            <a:cxnSpLocks/>
          </p:cNvCxnSpPr>
          <p:nvPr/>
        </p:nvCxnSpPr>
        <p:spPr>
          <a:xfrm>
            <a:off x="10125631" y="3531130"/>
            <a:ext cx="0" cy="1078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de Seta Reta 145">
            <a:extLst>
              <a:ext uri="{FF2B5EF4-FFF2-40B4-BE49-F238E27FC236}">
                <a16:creationId xmlns:a16="http://schemas.microsoft.com/office/drawing/2014/main" id="{0E97485D-B805-D178-2AEA-127A449509AC}"/>
              </a:ext>
            </a:extLst>
          </p:cNvPr>
          <p:cNvCxnSpPr>
            <a:cxnSpLocks/>
          </p:cNvCxnSpPr>
          <p:nvPr/>
        </p:nvCxnSpPr>
        <p:spPr>
          <a:xfrm>
            <a:off x="9212171" y="2497229"/>
            <a:ext cx="2" cy="411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Imagem 64" descr="Ícone&#10;&#10;Descrição gerada automaticamente">
            <a:extLst>
              <a:ext uri="{FF2B5EF4-FFF2-40B4-BE49-F238E27FC236}">
                <a16:creationId xmlns:a16="http://schemas.microsoft.com/office/drawing/2014/main" id="{D183ADF9-6310-B837-7FDE-D9598EB773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76279" y="5573301"/>
            <a:ext cx="790575" cy="730250"/>
          </a:xfrm>
          <a:prstGeom prst="rect">
            <a:avLst/>
          </a:prstGeom>
        </p:spPr>
      </p:pic>
      <p:sp>
        <p:nvSpPr>
          <p:cNvPr id="68" name="Freeform 17">
            <a:extLst>
              <a:ext uri="{FF2B5EF4-FFF2-40B4-BE49-F238E27FC236}">
                <a16:creationId xmlns:a16="http://schemas.microsoft.com/office/drawing/2014/main" id="{031EB4FC-738C-B0F6-F4F3-E898FE1F716E}"/>
              </a:ext>
            </a:extLst>
          </p:cNvPr>
          <p:cNvSpPr/>
          <p:nvPr/>
        </p:nvSpPr>
        <p:spPr>
          <a:xfrm>
            <a:off x="5011442" y="5521118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6678616D-71F1-006D-8ED5-475250E9D6B9}"/>
              </a:ext>
            </a:extLst>
          </p:cNvPr>
          <p:cNvSpPr txBox="1"/>
          <p:nvPr/>
        </p:nvSpPr>
        <p:spPr>
          <a:xfrm>
            <a:off x="5610830" y="5724753"/>
            <a:ext cx="97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URH</a:t>
            </a:r>
            <a:r>
              <a:rPr lang="pt-BR" dirty="0"/>
              <a:t> </a:t>
            </a:r>
          </a:p>
        </p:txBody>
      </p:sp>
      <p:cxnSp>
        <p:nvCxnSpPr>
          <p:cNvPr id="70" name="Conector de Seta Reta 129">
            <a:extLst>
              <a:ext uri="{FF2B5EF4-FFF2-40B4-BE49-F238E27FC236}">
                <a16:creationId xmlns:a16="http://schemas.microsoft.com/office/drawing/2014/main" id="{F942963F-CA5A-85A7-2798-DF00AD8FDEB6}"/>
              </a:ext>
            </a:extLst>
          </p:cNvPr>
          <p:cNvCxnSpPr>
            <a:cxnSpLocks/>
            <a:stCxn id="65" idx="1"/>
          </p:cNvCxnSpPr>
          <p:nvPr/>
        </p:nvCxnSpPr>
        <p:spPr>
          <a:xfrm flipH="1" flipV="1">
            <a:off x="6900836" y="5938425"/>
            <a:ext cx="475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17">
            <a:extLst>
              <a:ext uri="{FF2B5EF4-FFF2-40B4-BE49-F238E27FC236}">
                <a16:creationId xmlns:a16="http://schemas.microsoft.com/office/drawing/2014/main" id="{D3731846-BF3F-D2A9-BFAF-65102489CE17}"/>
              </a:ext>
            </a:extLst>
          </p:cNvPr>
          <p:cNvSpPr/>
          <p:nvPr/>
        </p:nvSpPr>
        <p:spPr>
          <a:xfrm>
            <a:off x="2714405" y="5487624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0A0C210E-B0F5-9397-4C3C-A88E8242D906}"/>
              </a:ext>
            </a:extLst>
          </p:cNvPr>
          <p:cNvSpPr txBox="1"/>
          <p:nvPr/>
        </p:nvSpPr>
        <p:spPr>
          <a:xfrm>
            <a:off x="2991130" y="5549028"/>
            <a:ext cx="1373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Servidor + Chefia </a:t>
            </a:r>
          </a:p>
        </p:txBody>
      </p:sp>
      <p:cxnSp>
        <p:nvCxnSpPr>
          <p:cNvPr id="75" name="Conector de Seta Reta 129">
            <a:extLst>
              <a:ext uri="{FF2B5EF4-FFF2-40B4-BE49-F238E27FC236}">
                <a16:creationId xmlns:a16="http://schemas.microsoft.com/office/drawing/2014/main" id="{F942963F-CA5A-85A7-2798-DF00AD8FDEB6}"/>
              </a:ext>
            </a:extLst>
          </p:cNvPr>
          <p:cNvCxnSpPr>
            <a:cxnSpLocks/>
          </p:cNvCxnSpPr>
          <p:nvPr/>
        </p:nvCxnSpPr>
        <p:spPr>
          <a:xfrm flipH="1" flipV="1">
            <a:off x="4602993" y="5909419"/>
            <a:ext cx="475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1452AD5E-87E0-C95E-E650-53FAD3D50E3C}"/>
              </a:ext>
            </a:extLst>
          </p:cNvPr>
          <p:cNvSpPr txBox="1"/>
          <p:nvPr/>
        </p:nvSpPr>
        <p:spPr>
          <a:xfrm rot="10800000" flipV="1">
            <a:off x="2661717" y="5192037"/>
            <a:ext cx="199396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5"/>
              </a:spcBef>
            </a:pPr>
            <a:r>
              <a:rPr lang="pt-BR" sz="1000" dirty="0">
                <a:latin typeface="Calibri"/>
                <a:cs typeface="Calibri"/>
              </a:rPr>
              <a:t>Ciência do servidor e da chefia</a:t>
            </a:r>
          </a:p>
        </p:txBody>
      </p:sp>
      <p:sp>
        <p:nvSpPr>
          <p:cNvPr id="77" name="object 16">
            <a:extLst>
              <a:ext uri="{FF2B5EF4-FFF2-40B4-BE49-F238E27FC236}">
                <a16:creationId xmlns:a16="http://schemas.microsoft.com/office/drawing/2014/main" id="{613CB5E7-3A8E-A8D1-B69B-D9CF14265518}"/>
              </a:ext>
            </a:extLst>
          </p:cNvPr>
          <p:cNvSpPr/>
          <p:nvPr/>
        </p:nvSpPr>
        <p:spPr>
          <a:xfrm>
            <a:off x="1170105" y="5575688"/>
            <a:ext cx="1155700" cy="512445"/>
          </a:xfrm>
          <a:custGeom>
            <a:avLst/>
            <a:gdLst/>
            <a:ahLst/>
            <a:cxnLst/>
            <a:rect l="l" t="t" r="r" b="b"/>
            <a:pathLst>
              <a:path w="1155700" h="512444">
                <a:moveTo>
                  <a:pt x="866393" y="0"/>
                </a:moveTo>
                <a:lnTo>
                  <a:pt x="288798" y="0"/>
                </a:lnTo>
                <a:lnTo>
                  <a:pt x="236882" y="4126"/>
                </a:lnTo>
                <a:lnTo>
                  <a:pt x="188021" y="16023"/>
                </a:lnTo>
                <a:lnTo>
                  <a:pt x="143030" y="34967"/>
                </a:lnTo>
                <a:lnTo>
                  <a:pt x="102723" y="60232"/>
                </a:lnTo>
                <a:lnTo>
                  <a:pt x="67917" y="91095"/>
                </a:lnTo>
                <a:lnTo>
                  <a:pt x="39426" y="126830"/>
                </a:lnTo>
                <a:lnTo>
                  <a:pt x="18066" y="166714"/>
                </a:lnTo>
                <a:lnTo>
                  <a:pt x="4652" y="210023"/>
                </a:lnTo>
                <a:lnTo>
                  <a:pt x="0" y="256032"/>
                </a:lnTo>
                <a:lnTo>
                  <a:pt x="4652" y="302078"/>
                </a:lnTo>
                <a:lnTo>
                  <a:pt x="18066" y="345416"/>
                </a:lnTo>
                <a:lnTo>
                  <a:pt x="39426" y="385322"/>
                </a:lnTo>
                <a:lnTo>
                  <a:pt x="67917" y="421074"/>
                </a:lnTo>
                <a:lnTo>
                  <a:pt x="102723" y="451947"/>
                </a:lnTo>
                <a:lnTo>
                  <a:pt x="143030" y="477218"/>
                </a:lnTo>
                <a:lnTo>
                  <a:pt x="188021" y="496165"/>
                </a:lnTo>
                <a:lnTo>
                  <a:pt x="236882" y="508064"/>
                </a:lnTo>
                <a:lnTo>
                  <a:pt x="288798" y="512190"/>
                </a:lnTo>
                <a:lnTo>
                  <a:pt x="866393" y="512190"/>
                </a:lnTo>
                <a:lnTo>
                  <a:pt x="918309" y="508064"/>
                </a:lnTo>
                <a:lnTo>
                  <a:pt x="967170" y="496165"/>
                </a:lnTo>
                <a:lnTo>
                  <a:pt x="1012161" y="477218"/>
                </a:lnTo>
                <a:lnTo>
                  <a:pt x="1052468" y="451947"/>
                </a:lnTo>
                <a:lnTo>
                  <a:pt x="1087274" y="421074"/>
                </a:lnTo>
                <a:lnTo>
                  <a:pt x="1115765" y="385322"/>
                </a:lnTo>
                <a:lnTo>
                  <a:pt x="1137125" y="345416"/>
                </a:lnTo>
                <a:lnTo>
                  <a:pt x="1150539" y="302078"/>
                </a:lnTo>
                <a:lnTo>
                  <a:pt x="1155191" y="256032"/>
                </a:lnTo>
                <a:lnTo>
                  <a:pt x="1150539" y="210023"/>
                </a:lnTo>
                <a:lnTo>
                  <a:pt x="1137125" y="166714"/>
                </a:lnTo>
                <a:lnTo>
                  <a:pt x="1115765" y="126830"/>
                </a:lnTo>
                <a:lnTo>
                  <a:pt x="1087274" y="91095"/>
                </a:lnTo>
                <a:lnTo>
                  <a:pt x="1052468" y="60232"/>
                </a:lnTo>
                <a:lnTo>
                  <a:pt x="1012161" y="34967"/>
                </a:lnTo>
                <a:lnTo>
                  <a:pt x="967170" y="16023"/>
                </a:lnTo>
                <a:lnTo>
                  <a:pt x="918309" y="4126"/>
                </a:lnTo>
                <a:lnTo>
                  <a:pt x="866393" y="0"/>
                </a:lnTo>
                <a:close/>
              </a:path>
            </a:pathLst>
          </a:custGeom>
          <a:solidFill>
            <a:srgbClr val="1B7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8"/>
          <p:cNvSpPr txBox="1"/>
          <p:nvPr/>
        </p:nvSpPr>
        <p:spPr>
          <a:xfrm>
            <a:off x="1176123" y="5691447"/>
            <a:ext cx="109493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t-BR" sz="1600" b="1" spc="-20" dirty="0" err="1">
                <a:solidFill>
                  <a:srgbClr val="EC7C30"/>
                </a:solidFill>
                <a:latin typeface="Calibri"/>
                <a:cs typeface="Calibri"/>
              </a:rPr>
              <a:t>COAP</a:t>
            </a:r>
            <a:endParaRPr sz="1600" dirty="0">
              <a:latin typeface="Calibri"/>
              <a:cs typeface="Calibri"/>
            </a:endParaRPr>
          </a:p>
        </p:txBody>
      </p:sp>
      <p:cxnSp>
        <p:nvCxnSpPr>
          <p:cNvPr id="80" name="Conector de Seta Reta 129">
            <a:extLst>
              <a:ext uri="{FF2B5EF4-FFF2-40B4-BE49-F238E27FC236}">
                <a16:creationId xmlns:a16="http://schemas.microsoft.com/office/drawing/2014/main" id="{F942963F-CA5A-85A7-2798-DF00AD8FDEB6}"/>
              </a:ext>
            </a:extLst>
          </p:cNvPr>
          <p:cNvCxnSpPr>
            <a:cxnSpLocks/>
          </p:cNvCxnSpPr>
          <p:nvPr/>
        </p:nvCxnSpPr>
        <p:spPr>
          <a:xfrm flipH="1" flipV="1">
            <a:off x="2316205" y="5854861"/>
            <a:ext cx="475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bject 37">
            <a:extLst>
              <a:ext uri="{FF2B5EF4-FFF2-40B4-BE49-F238E27FC236}">
                <a16:creationId xmlns:a16="http://schemas.microsoft.com/office/drawing/2014/main" id="{DEED38ED-66FD-0744-95BC-17BFDBA2B287}"/>
              </a:ext>
            </a:extLst>
          </p:cNvPr>
          <p:cNvSpPr/>
          <p:nvPr/>
        </p:nvSpPr>
        <p:spPr>
          <a:xfrm>
            <a:off x="635802" y="4152584"/>
            <a:ext cx="2164923" cy="952296"/>
          </a:xfrm>
          <a:custGeom>
            <a:avLst/>
            <a:gdLst/>
            <a:ahLst/>
            <a:cxnLst/>
            <a:rect l="l" t="t" r="r" b="b"/>
            <a:pathLst>
              <a:path w="1641475" h="750570">
                <a:moveTo>
                  <a:pt x="1230756" y="0"/>
                </a:moveTo>
                <a:lnTo>
                  <a:pt x="410210" y="0"/>
                </a:lnTo>
                <a:lnTo>
                  <a:pt x="358751" y="2923"/>
                </a:lnTo>
                <a:lnTo>
                  <a:pt x="309200" y="11460"/>
                </a:lnTo>
                <a:lnTo>
                  <a:pt x="261942" y="25259"/>
                </a:lnTo>
                <a:lnTo>
                  <a:pt x="217361" y="43967"/>
                </a:lnTo>
                <a:lnTo>
                  <a:pt x="175841" y="67233"/>
                </a:lnTo>
                <a:lnTo>
                  <a:pt x="137767" y="94706"/>
                </a:lnTo>
                <a:lnTo>
                  <a:pt x="103522" y="126034"/>
                </a:lnTo>
                <a:lnTo>
                  <a:pt x="73491" y="160865"/>
                </a:lnTo>
                <a:lnTo>
                  <a:pt x="48059" y="198847"/>
                </a:lnTo>
                <a:lnTo>
                  <a:pt x="27609" y="239629"/>
                </a:lnTo>
                <a:lnTo>
                  <a:pt x="12527" y="282860"/>
                </a:lnTo>
                <a:lnTo>
                  <a:pt x="3195" y="328187"/>
                </a:lnTo>
                <a:lnTo>
                  <a:pt x="0" y="375259"/>
                </a:lnTo>
                <a:lnTo>
                  <a:pt x="3195" y="422331"/>
                </a:lnTo>
                <a:lnTo>
                  <a:pt x="12527" y="467658"/>
                </a:lnTo>
                <a:lnTo>
                  <a:pt x="27609" y="510889"/>
                </a:lnTo>
                <a:lnTo>
                  <a:pt x="48059" y="551671"/>
                </a:lnTo>
                <a:lnTo>
                  <a:pt x="73491" y="589653"/>
                </a:lnTo>
                <a:lnTo>
                  <a:pt x="103522" y="624484"/>
                </a:lnTo>
                <a:lnTo>
                  <a:pt x="137767" y="655812"/>
                </a:lnTo>
                <a:lnTo>
                  <a:pt x="175841" y="683285"/>
                </a:lnTo>
                <a:lnTo>
                  <a:pt x="217361" y="706551"/>
                </a:lnTo>
                <a:lnTo>
                  <a:pt x="261942" y="725260"/>
                </a:lnTo>
                <a:lnTo>
                  <a:pt x="309200" y="739058"/>
                </a:lnTo>
                <a:lnTo>
                  <a:pt x="358751" y="747595"/>
                </a:lnTo>
                <a:lnTo>
                  <a:pt x="410210" y="750519"/>
                </a:lnTo>
                <a:lnTo>
                  <a:pt x="1230756" y="750519"/>
                </a:lnTo>
                <a:lnTo>
                  <a:pt x="1282215" y="747595"/>
                </a:lnTo>
                <a:lnTo>
                  <a:pt x="1331766" y="739058"/>
                </a:lnTo>
                <a:lnTo>
                  <a:pt x="1379024" y="725260"/>
                </a:lnTo>
                <a:lnTo>
                  <a:pt x="1423605" y="706551"/>
                </a:lnTo>
                <a:lnTo>
                  <a:pt x="1465125" y="683285"/>
                </a:lnTo>
                <a:lnTo>
                  <a:pt x="1503199" y="655812"/>
                </a:lnTo>
                <a:lnTo>
                  <a:pt x="1537444" y="624484"/>
                </a:lnTo>
                <a:lnTo>
                  <a:pt x="1567475" y="589653"/>
                </a:lnTo>
                <a:lnTo>
                  <a:pt x="1592907" y="551671"/>
                </a:lnTo>
                <a:lnTo>
                  <a:pt x="1613357" y="510889"/>
                </a:lnTo>
                <a:lnTo>
                  <a:pt x="1628439" y="467658"/>
                </a:lnTo>
                <a:lnTo>
                  <a:pt x="1637771" y="422331"/>
                </a:lnTo>
                <a:lnTo>
                  <a:pt x="1640967" y="375259"/>
                </a:lnTo>
                <a:lnTo>
                  <a:pt x="1637771" y="328187"/>
                </a:lnTo>
                <a:lnTo>
                  <a:pt x="1628439" y="282860"/>
                </a:lnTo>
                <a:lnTo>
                  <a:pt x="1613357" y="239629"/>
                </a:lnTo>
                <a:lnTo>
                  <a:pt x="1592907" y="198847"/>
                </a:lnTo>
                <a:lnTo>
                  <a:pt x="1567475" y="160865"/>
                </a:lnTo>
                <a:lnTo>
                  <a:pt x="1537444" y="126034"/>
                </a:lnTo>
                <a:lnTo>
                  <a:pt x="1503199" y="94706"/>
                </a:lnTo>
                <a:lnTo>
                  <a:pt x="1465125" y="67233"/>
                </a:lnTo>
                <a:lnTo>
                  <a:pt x="1423605" y="43967"/>
                </a:lnTo>
                <a:lnTo>
                  <a:pt x="1379024" y="25259"/>
                </a:lnTo>
                <a:lnTo>
                  <a:pt x="1331766" y="11460"/>
                </a:lnTo>
                <a:lnTo>
                  <a:pt x="1282215" y="2923"/>
                </a:lnTo>
                <a:lnTo>
                  <a:pt x="1230756" y="0"/>
                </a:lnTo>
                <a:close/>
              </a:path>
            </a:pathLst>
          </a:custGeom>
          <a:solidFill>
            <a:srgbClr val="1B7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38">
            <a:extLst>
              <a:ext uri="{FF2B5EF4-FFF2-40B4-BE49-F238E27FC236}">
                <a16:creationId xmlns:a16="http://schemas.microsoft.com/office/drawing/2014/main" id="{8B4FD4B1-1273-D094-412D-6DD06859EBC5}"/>
              </a:ext>
            </a:extLst>
          </p:cNvPr>
          <p:cNvSpPr txBox="1"/>
          <p:nvPr/>
        </p:nvSpPr>
        <p:spPr>
          <a:xfrm>
            <a:off x="882601" y="4252988"/>
            <a:ext cx="174658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Publicação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1200" spc="-10" dirty="0">
                <a:solidFill>
                  <a:srgbClr val="FFFFFF"/>
                </a:solidFill>
                <a:latin typeface="Calibri"/>
                <a:cs typeface="Calibri"/>
              </a:rPr>
              <a:t>cisão </a:t>
            </a:r>
            <a:r>
              <a:rPr lang="pt-BR" sz="1200" dirty="0">
                <a:solidFill>
                  <a:srgbClr val="FFFFFF"/>
                </a:solidFill>
                <a:latin typeface="Calibri"/>
                <a:cs typeface="Calibri"/>
              </a:rPr>
              <a:t>pericial</a:t>
            </a:r>
            <a:r>
              <a:rPr lang="pt-BR" sz="1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1200" dirty="0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lang="pt-BR"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1200" dirty="0" err="1">
                <a:solidFill>
                  <a:srgbClr val="FFFFFF"/>
                </a:solidFill>
                <a:latin typeface="Calibri"/>
                <a:cs typeface="Calibri"/>
              </a:rPr>
              <a:t>DOC</a:t>
            </a:r>
            <a:r>
              <a:rPr lang="pt-BR" sz="1200" dirty="0">
                <a:solidFill>
                  <a:srgbClr val="FFFFFF"/>
                </a:solidFill>
                <a:latin typeface="Calibri"/>
                <a:cs typeface="Calibri"/>
              </a:rPr>
              <a:t> e emissão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1200" spc="-15" dirty="0">
                <a:solidFill>
                  <a:srgbClr val="FFFFFF"/>
                </a:solidFill>
                <a:latin typeface="Calibri"/>
                <a:cs typeface="Calibri"/>
              </a:rPr>
              <a:t> laudo </a:t>
            </a:r>
            <a:r>
              <a:rPr lang="pt-BR" sz="1200" spc="-10" dirty="0">
                <a:solidFill>
                  <a:srgbClr val="FFFFFF"/>
                </a:solidFill>
                <a:latin typeface="Calibri"/>
                <a:cs typeface="Calibri"/>
              </a:rPr>
              <a:t>com data de inicio da readaptação *</a:t>
            </a:r>
            <a:endParaRPr sz="1200" dirty="0">
              <a:latin typeface="Calibri"/>
              <a:cs typeface="Calibri"/>
            </a:endParaRPr>
          </a:p>
        </p:txBody>
      </p:sp>
      <p:cxnSp>
        <p:nvCxnSpPr>
          <p:cNvPr id="83" name="Conector de Seta Reta 129">
            <a:extLst>
              <a:ext uri="{FF2B5EF4-FFF2-40B4-BE49-F238E27FC236}">
                <a16:creationId xmlns:a16="http://schemas.microsoft.com/office/drawing/2014/main" id="{F942963F-CA5A-85A7-2798-DF00AD8FDEB6}"/>
              </a:ext>
            </a:extLst>
          </p:cNvPr>
          <p:cNvCxnSpPr>
            <a:cxnSpLocks/>
          </p:cNvCxnSpPr>
          <p:nvPr/>
        </p:nvCxnSpPr>
        <p:spPr>
          <a:xfrm flipH="1" flipV="1">
            <a:off x="1763958" y="5137638"/>
            <a:ext cx="1" cy="50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tângulo 88"/>
          <p:cNvSpPr/>
          <p:nvPr/>
        </p:nvSpPr>
        <p:spPr>
          <a:xfrm>
            <a:off x="136034" y="6494589"/>
            <a:ext cx="664476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/>
              <a:t>*A Readaptação Funcional produzirá efeitos a partir da data de publicação da decisão no Diário Oficial da Cidade.</a:t>
            </a:r>
          </a:p>
        </p:txBody>
      </p:sp>
      <p:sp>
        <p:nvSpPr>
          <p:cNvPr id="90" name="CaixaDeTexto 89">
            <a:extLst>
              <a:ext uri="{FF2B5EF4-FFF2-40B4-BE49-F238E27FC236}">
                <a16:creationId xmlns:a16="http://schemas.microsoft.com/office/drawing/2014/main" id="{8A7D5739-E520-DE6C-DE65-CADD6391E5D0}"/>
              </a:ext>
            </a:extLst>
          </p:cNvPr>
          <p:cNvSpPr txBox="1"/>
          <p:nvPr/>
        </p:nvSpPr>
        <p:spPr>
          <a:xfrm>
            <a:off x="915247" y="6137301"/>
            <a:ext cx="1871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SEGES/</a:t>
            </a:r>
            <a:r>
              <a:rPr lang="pt-BR" sz="1000" dirty="0" err="1"/>
              <a:t>COGESS</a:t>
            </a:r>
            <a:r>
              <a:rPr lang="pt-BR" sz="1000" dirty="0"/>
              <a:t>/</a:t>
            </a:r>
            <a:r>
              <a:rPr lang="pt-BR" sz="1000" dirty="0" err="1"/>
              <a:t>CPS</a:t>
            </a:r>
            <a:r>
              <a:rPr lang="pt-BR" sz="1000" dirty="0"/>
              <a:t>/</a:t>
            </a:r>
            <a:r>
              <a:rPr lang="pt-BR" sz="1000" dirty="0" err="1"/>
              <a:t>COAP</a:t>
            </a:r>
            <a:endParaRPr lang="pt-BR" sz="1000" dirty="0"/>
          </a:p>
          <a:p>
            <a:endParaRPr lang="pt-BR" sz="1100" dirty="0"/>
          </a:p>
        </p:txBody>
      </p:sp>
      <p:sp>
        <p:nvSpPr>
          <p:cNvPr id="2" name="object 10">
            <a:extLst>
              <a:ext uri="{FF2B5EF4-FFF2-40B4-BE49-F238E27FC236}">
                <a16:creationId xmlns:a16="http://schemas.microsoft.com/office/drawing/2014/main" id="{6339F235-409D-8343-7E09-252E50A2D1A3}"/>
              </a:ext>
            </a:extLst>
          </p:cNvPr>
          <p:cNvSpPr/>
          <p:nvPr/>
        </p:nvSpPr>
        <p:spPr>
          <a:xfrm>
            <a:off x="9406216" y="5474492"/>
            <a:ext cx="1510279" cy="850807"/>
          </a:xfrm>
          <a:custGeom>
            <a:avLst/>
            <a:gdLst/>
            <a:ahLst/>
            <a:cxnLst/>
            <a:rect l="l" t="t" r="r" b="b"/>
            <a:pathLst>
              <a:path w="1475740" h="1098550">
                <a:moveTo>
                  <a:pt x="737743" y="0"/>
                </a:moveTo>
                <a:lnTo>
                  <a:pt x="0" y="549148"/>
                </a:lnTo>
                <a:lnTo>
                  <a:pt x="737743" y="1098296"/>
                </a:lnTo>
                <a:lnTo>
                  <a:pt x="1475612" y="549148"/>
                </a:lnTo>
                <a:lnTo>
                  <a:pt x="737743" y="0"/>
                </a:lnTo>
                <a:close/>
              </a:path>
            </a:pathLst>
          </a:custGeom>
          <a:solidFill>
            <a:srgbClr val="1B7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1">
            <a:extLst>
              <a:ext uri="{FF2B5EF4-FFF2-40B4-BE49-F238E27FC236}">
                <a16:creationId xmlns:a16="http://schemas.microsoft.com/office/drawing/2014/main" id="{A5A6B204-BB6B-2E61-DBAB-32B172DFC777}"/>
              </a:ext>
            </a:extLst>
          </p:cNvPr>
          <p:cNvSpPr txBox="1"/>
          <p:nvPr/>
        </p:nvSpPr>
        <p:spPr>
          <a:xfrm>
            <a:off x="9783138" y="5708817"/>
            <a:ext cx="71824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845" marR="5080" indent="-144780" algn="ctr">
              <a:lnSpc>
                <a:spcPct val="100000"/>
              </a:lnSpc>
              <a:spcBef>
                <a:spcPts val="100"/>
              </a:spcBef>
            </a:pPr>
            <a:r>
              <a:rPr lang="pt-BR" sz="1200" spc="-10" dirty="0">
                <a:solidFill>
                  <a:srgbClr val="FFFFFF"/>
                </a:solidFill>
                <a:latin typeface="Calibri"/>
                <a:cs typeface="Calibri"/>
              </a:rPr>
              <a:t>Servidor de acordo?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12">
            <a:extLst>
              <a:ext uri="{FF2B5EF4-FFF2-40B4-BE49-F238E27FC236}">
                <a16:creationId xmlns:a16="http://schemas.microsoft.com/office/drawing/2014/main" id="{F28DE94A-F080-154C-50C9-5FDA2FC6588C}"/>
              </a:ext>
            </a:extLst>
          </p:cNvPr>
          <p:cNvSpPr txBox="1"/>
          <p:nvPr/>
        </p:nvSpPr>
        <p:spPr>
          <a:xfrm>
            <a:off x="9119757" y="5765722"/>
            <a:ext cx="25272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Calibri"/>
                <a:cs typeface="Calibri"/>
              </a:rPr>
              <a:t>Sim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32022A71-C987-A983-5794-BDB0CC02F6BE}"/>
              </a:ext>
            </a:extLst>
          </p:cNvPr>
          <p:cNvSpPr txBox="1"/>
          <p:nvPr/>
        </p:nvSpPr>
        <p:spPr>
          <a:xfrm>
            <a:off x="10999177" y="5795755"/>
            <a:ext cx="278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Calibri"/>
                <a:cs typeface="Calibri"/>
              </a:rPr>
              <a:t>Não</a:t>
            </a:r>
            <a:endParaRPr sz="1200" dirty="0">
              <a:latin typeface="Calibri"/>
              <a:cs typeface="Calibri"/>
            </a:endParaRP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7191BD50-1629-4C30-717A-2FE38DEA0AF2}"/>
              </a:ext>
            </a:extLst>
          </p:cNvPr>
          <p:cNvCxnSpPr/>
          <p:nvPr/>
        </p:nvCxnSpPr>
        <p:spPr>
          <a:xfrm>
            <a:off x="10125631" y="5184455"/>
            <a:ext cx="0" cy="29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>
            <a:extLst>
              <a:ext uri="{FF2B5EF4-FFF2-40B4-BE49-F238E27FC236}">
                <a16:creationId xmlns:a16="http://schemas.microsoft.com/office/drawing/2014/main" id="{71E3954C-C128-A893-D2C5-609C74CF6035}"/>
              </a:ext>
            </a:extLst>
          </p:cNvPr>
          <p:cNvCxnSpPr>
            <a:cxnSpLocks/>
          </p:cNvCxnSpPr>
          <p:nvPr/>
        </p:nvCxnSpPr>
        <p:spPr>
          <a:xfrm flipH="1">
            <a:off x="8249536" y="5924142"/>
            <a:ext cx="704551" cy="14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Agrupar 43">
            <a:extLst>
              <a:ext uri="{FF2B5EF4-FFF2-40B4-BE49-F238E27FC236}">
                <a16:creationId xmlns:a16="http://schemas.microsoft.com/office/drawing/2014/main" id="{500F8D3A-F9DF-4FBE-1674-2E49E9EAD74A}"/>
              </a:ext>
            </a:extLst>
          </p:cNvPr>
          <p:cNvGrpSpPr/>
          <p:nvPr/>
        </p:nvGrpSpPr>
        <p:grpSpPr>
          <a:xfrm>
            <a:off x="10236259" y="2505075"/>
            <a:ext cx="1852295" cy="654505"/>
            <a:chOff x="4337007" y="2568178"/>
            <a:chExt cx="1852295" cy="654505"/>
          </a:xfrm>
        </p:grpSpPr>
        <p:sp>
          <p:nvSpPr>
            <p:cNvPr id="45" name="object 25">
              <a:extLst>
                <a:ext uri="{FF2B5EF4-FFF2-40B4-BE49-F238E27FC236}">
                  <a16:creationId xmlns:a16="http://schemas.microsoft.com/office/drawing/2014/main" id="{D4DE65C1-AD72-6720-7E33-8830B4E6E358}"/>
                </a:ext>
              </a:extLst>
            </p:cNvPr>
            <p:cNvSpPr/>
            <p:nvPr/>
          </p:nvSpPr>
          <p:spPr>
            <a:xfrm>
              <a:off x="4337007" y="2568178"/>
              <a:ext cx="1852295" cy="654505"/>
            </a:xfrm>
            <a:custGeom>
              <a:avLst/>
              <a:gdLst/>
              <a:ahLst/>
              <a:cxnLst/>
              <a:rect l="l" t="t" r="r" b="b"/>
              <a:pathLst>
                <a:path w="1852295" h="528320">
                  <a:moveTo>
                    <a:pt x="1389252" y="0"/>
                  </a:moveTo>
                  <a:lnTo>
                    <a:pt x="463042" y="0"/>
                  </a:lnTo>
                  <a:lnTo>
                    <a:pt x="404974" y="2057"/>
                  </a:lnTo>
                  <a:lnTo>
                    <a:pt x="349055" y="8064"/>
                  </a:lnTo>
                  <a:lnTo>
                    <a:pt x="295718" y="17773"/>
                  </a:lnTo>
                  <a:lnTo>
                    <a:pt x="245399" y="30936"/>
                  </a:lnTo>
                  <a:lnTo>
                    <a:pt x="198531" y="47305"/>
                  </a:lnTo>
                  <a:lnTo>
                    <a:pt x="155549" y="66632"/>
                  </a:lnTo>
                  <a:lnTo>
                    <a:pt x="116888" y="88668"/>
                  </a:lnTo>
                  <a:lnTo>
                    <a:pt x="82983" y="113166"/>
                  </a:lnTo>
                  <a:lnTo>
                    <a:pt x="54268" y="139878"/>
                  </a:lnTo>
                  <a:lnTo>
                    <a:pt x="14146" y="198952"/>
                  </a:lnTo>
                  <a:lnTo>
                    <a:pt x="0" y="263905"/>
                  </a:lnTo>
                  <a:lnTo>
                    <a:pt x="3609" y="297018"/>
                  </a:lnTo>
                  <a:lnTo>
                    <a:pt x="31177" y="359303"/>
                  </a:lnTo>
                  <a:lnTo>
                    <a:pt x="82983" y="414692"/>
                  </a:lnTo>
                  <a:lnTo>
                    <a:pt x="116888" y="439183"/>
                  </a:lnTo>
                  <a:lnTo>
                    <a:pt x="155549" y="461209"/>
                  </a:lnTo>
                  <a:lnTo>
                    <a:pt x="198531" y="480524"/>
                  </a:lnTo>
                  <a:lnTo>
                    <a:pt x="245399" y="496880"/>
                  </a:lnTo>
                  <a:lnTo>
                    <a:pt x="295718" y="510031"/>
                  </a:lnTo>
                  <a:lnTo>
                    <a:pt x="349055" y="519730"/>
                  </a:lnTo>
                  <a:lnTo>
                    <a:pt x="404974" y="525731"/>
                  </a:lnTo>
                  <a:lnTo>
                    <a:pt x="463042" y="527786"/>
                  </a:lnTo>
                  <a:lnTo>
                    <a:pt x="1389252" y="527786"/>
                  </a:lnTo>
                  <a:lnTo>
                    <a:pt x="1447345" y="525731"/>
                  </a:lnTo>
                  <a:lnTo>
                    <a:pt x="1503281" y="519730"/>
                  </a:lnTo>
                  <a:lnTo>
                    <a:pt x="1556628" y="510031"/>
                  </a:lnTo>
                  <a:lnTo>
                    <a:pt x="1606952" y="496880"/>
                  </a:lnTo>
                  <a:lnTo>
                    <a:pt x="1653819" y="480524"/>
                  </a:lnTo>
                  <a:lnTo>
                    <a:pt x="1696796" y="461209"/>
                  </a:lnTo>
                  <a:lnTo>
                    <a:pt x="1735449" y="439183"/>
                  </a:lnTo>
                  <a:lnTo>
                    <a:pt x="1769346" y="414692"/>
                  </a:lnTo>
                  <a:lnTo>
                    <a:pt x="1798051" y="387983"/>
                  </a:lnTo>
                  <a:lnTo>
                    <a:pt x="1838156" y="328899"/>
                  </a:lnTo>
                  <a:lnTo>
                    <a:pt x="1852295" y="263905"/>
                  </a:lnTo>
                  <a:lnTo>
                    <a:pt x="1848688" y="230818"/>
                  </a:lnTo>
                  <a:lnTo>
                    <a:pt x="1821132" y="168556"/>
                  </a:lnTo>
                  <a:lnTo>
                    <a:pt x="1769346" y="113166"/>
                  </a:lnTo>
                  <a:lnTo>
                    <a:pt x="1735449" y="88668"/>
                  </a:lnTo>
                  <a:lnTo>
                    <a:pt x="1696796" y="66632"/>
                  </a:lnTo>
                  <a:lnTo>
                    <a:pt x="1653819" y="47305"/>
                  </a:lnTo>
                  <a:lnTo>
                    <a:pt x="1606952" y="30936"/>
                  </a:lnTo>
                  <a:lnTo>
                    <a:pt x="1556628" y="17773"/>
                  </a:lnTo>
                  <a:lnTo>
                    <a:pt x="1503281" y="8064"/>
                  </a:lnTo>
                  <a:lnTo>
                    <a:pt x="1447345" y="2057"/>
                  </a:lnTo>
                  <a:lnTo>
                    <a:pt x="1389252" y="0"/>
                  </a:lnTo>
                  <a:close/>
                </a:path>
              </a:pathLst>
            </a:custGeom>
            <a:solidFill>
              <a:srgbClr val="1B7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30">
              <a:extLst>
                <a:ext uri="{FF2B5EF4-FFF2-40B4-BE49-F238E27FC236}">
                  <a16:creationId xmlns:a16="http://schemas.microsoft.com/office/drawing/2014/main" id="{0AC24FF7-E700-BE2A-44D4-61F8D41A2635}"/>
                </a:ext>
              </a:extLst>
            </p:cNvPr>
            <p:cNvSpPr txBox="1"/>
            <p:nvPr/>
          </p:nvSpPr>
          <p:spPr>
            <a:xfrm>
              <a:off x="4448305" y="2610329"/>
              <a:ext cx="1617568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pt-BR" sz="1200" dirty="0">
                  <a:solidFill>
                    <a:srgbClr val="FFFFFF"/>
                  </a:solidFill>
                  <a:latin typeface="Calibri"/>
                  <a:cs typeface="Calibri"/>
                </a:rPr>
                <a:t>Solicitar avaliação de compatibilidade de função à COGESS</a:t>
              </a:r>
              <a:endParaRPr sz="1200" dirty="0">
                <a:latin typeface="Calibri"/>
                <a:cs typeface="Calibri"/>
              </a:endParaRPr>
            </a:p>
          </p:txBody>
        </p:sp>
      </p:grpSp>
      <p:cxnSp>
        <p:nvCxnSpPr>
          <p:cNvPr id="48" name="Conector de Seta Reta 47">
            <a:extLst>
              <a:ext uri="{FF2B5EF4-FFF2-40B4-BE49-F238E27FC236}">
                <a16:creationId xmlns:a16="http://schemas.microsoft.com/office/drawing/2014/main" id="{4B3FF656-7F4A-91C2-0EE1-21A4D90CE82D}"/>
              </a:ext>
            </a:extLst>
          </p:cNvPr>
          <p:cNvCxnSpPr>
            <a:stCxn id="5" idx="3"/>
          </p:cNvCxnSpPr>
          <p:nvPr/>
        </p:nvCxnSpPr>
        <p:spPr>
          <a:xfrm flipV="1">
            <a:off x="11277307" y="3211228"/>
            <a:ext cx="0" cy="2688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object 37">
            <a:extLst>
              <a:ext uri="{FF2B5EF4-FFF2-40B4-BE49-F238E27FC236}">
                <a16:creationId xmlns:a16="http://schemas.microsoft.com/office/drawing/2014/main" id="{FB6D77C1-35A1-5DEA-C2BD-5E44DAE8DF82}"/>
              </a:ext>
            </a:extLst>
          </p:cNvPr>
          <p:cNvGrpSpPr/>
          <p:nvPr/>
        </p:nvGrpSpPr>
        <p:grpSpPr>
          <a:xfrm>
            <a:off x="7031312" y="4721948"/>
            <a:ext cx="2048004" cy="319325"/>
            <a:chOff x="5445378" y="3776471"/>
            <a:chExt cx="2717165" cy="451484"/>
          </a:xfrm>
        </p:grpSpPr>
        <p:pic>
          <p:nvPicPr>
            <p:cNvPr id="8" name="object 38">
              <a:extLst>
                <a:ext uri="{FF2B5EF4-FFF2-40B4-BE49-F238E27FC236}">
                  <a16:creationId xmlns:a16="http://schemas.microsoft.com/office/drawing/2014/main" id="{53152693-137A-62CA-CC5F-3065C24483F8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48553" y="3779646"/>
              <a:ext cx="2710434" cy="444880"/>
            </a:xfrm>
            <a:prstGeom prst="rect">
              <a:avLst/>
            </a:prstGeom>
          </p:spPr>
        </p:pic>
        <p:sp>
          <p:nvSpPr>
            <p:cNvPr id="18" name="object 39">
              <a:extLst>
                <a:ext uri="{FF2B5EF4-FFF2-40B4-BE49-F238E27FC236}">
                  <a16:creationId xmlns:a16="http://schemas.microsoft.com/office/drawing/2014/main" id="{0F5C36F4-1720-5243-1CB2-48281EB58620}"/>
                </a:ext>
              </a:extLst>
            </p:cNvPr>
            <p:cNvSpPr/>
            <p:nvPr/>
          </p:nvSpPr>
          <p:spPr>
            <a:xfrm>
              <a:off x="5448553" y="3779646"/>
              <a:ext cx="2710815" cy="445134"/>
            </a:xfrm>
            <a:custGeom>
              <a:avLst/>
              <a:gdLst/>
              <a:ahLst/>
              <a:cxnLst/>
              <a:rect l="l" t="t" r="r" b="b"/>
              <a:pathLst>
                <a:path w="2710815" h="445135">
                  <a:moveTo>
                    <a:pt x="0" y="64261"/>
                  </a:moveTo>
                  <a:lnTo>
                    <a:pt x="5058" y="39272"/>
                  </a:lnTo>
                  <a:lnTo>
                    <a:pt x="18843" y="18843"/>
                  </a:lnTo>
                  <a:lnTo>
                    <a:pt x="39272" y="5058"/>
                  </a:lnTo>
                  <a:lnTo>
                    <a:pt x="64262" y="0"/>
                  </a:lnTo>
                  <a:lnTo>
                    <a:pt x="451738" y="0"/>
                  </a:lnTo>
                  <a:lnTo>
                    <a:pt x="1129284" y="0"/>
                  </a:lnTo>
                  <a:lnTo>
                    <a:pt x="2646172" y="0"/>
                  </a:lnTo>
                  <a:lnTo>
                    <a:pt x="2671161" y="5058"/>
                  </a:lnTo>
                  <a:lnTo>
                    <a:pt x="2691590" y="18843"/>
                  </a:lnTo>
                  <a:lnTo>
                    <a:pt x="2705375" y="39272"/>
                  </a:lnTo>
                  <a:lnTo>
                    <a:pt x="2710434" y="64261"/>
                  </a:lnTo>
                  <a:lnTo>
                    <a:pt x="2710434" y="224789"/>
                  </a:lnTo>
                  <a:lnTo>
                    <a:pt x="2710434" y="321055"/>
                  </a:lnTo>
                  <a:lnTo>
                    <a:pt x="2705375" y="346098"/>
                  </a:lnTo>
                  <a:lnTo>
                    <a:pt x="2691590" y="366521"/>
                  </a:lnTo>
                  <a:lnTo>
                    <a:pt x="2671161" y="380277"/>
                  </a:lnTo>
                  <a:lnTo>
                    <a:pt x="2646172" y="385317"/>
                  </a:lnTo>
                  <a:lnTo>
                    <a:pt x="1129284" y="385317"/>
                  </a:lnTo>
                  <a:lnTo>
                    <a:pt x="616838" y="444880"/>
                  </a:lnTo>
                  <a:lnTo>
                    <a:pt x="451738" y="385317"/>
                  </a:lnTo>
                  <a:lnTo>
                    <a:pt x="64262" y="385317"/>
                  </a:lnTo>
                  <a:lnTo>
                    <a:pt x="39272" y="380277"/>
                  </a:lnTo>
                  <a:lnTo>
                    <a:pt x="18843" y="366521"/>
                  </a:lnTo>
                  <a:lnTo>
                    <a:pt x="5058" y="346098"/>
                  </a:lnTo>
                  <a:lnTo>
                    <a:pt x="0" y="321055"/>
                  </a:lnTo>
                  <a:lnTo>
                    <a:pt x="0" y="224789"/>
                  </a:lnTo>
                  <a:lnTo>
                    <a:pt x="0" y="64261"/>
                  </a:lnTo>
                  <a:close/>
                </a:path>
              </a:pathLst>
            </a:custGeom>
            <a:ln w="635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40">
            <a:extLst>
              <a:ext uri="{FF2B5EF4-FFF2-40B4-BE49-F238E27FC236}">
                <a16:creationId xmlns:a16="http://schemas.microsoft.com/office/drawing/2014/main" id="{4626A93C-A9BB-C59F-24AE-195B1332D25A}"/>
              </a:ext>
            </a:extLst>
          </p:cNvPr>
          <p:cNvSpPr txBox="1"/>
          <p:nvPr/>
        </p:nvSpPr>
        <p:spPr>
          <a:xfrm>
            <a:off x="7180389" y="4788638"/>
            <a:ext cx="1728974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O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lang="pt-BR" sz="900" spc="-10" dirty="0">
                <a:latin typeface="Calibri"/>
                <a:cs typeface="Calibri"/>
              </a:rPr>
              <a:t>Formulário de Parecer da Comissão</a:t>
            </a:r>
            <a:endParaRPr sz="900" dirty="0">
              <a:latin typeface="Calibri"/>
              <a:cs typeface="Calibri"/>
            </a:endParaRPr>
          </a:p>
        </p:txBody>
      </p: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id="{37709452-F092-CEDB-2946-C33ACD64969D}"/>
              </a:ext>
            </a:extLst>
          </p:cNvPr>
          <p:cNvCxnSpPr/>
          <p:nvPr/>
        </p:nvCxnSpPr>
        <p:spPr>
          <a:xfrm flipH="1">
            <a:off x="9075760" y="4874214"/>
            <a:ext cx="1667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ject 40">
            <a:extLst>
              <a:ext uri="{FF2B5EF4-FFF2-40B4-BE49-F238E27FC236}">
                <a16:creationId xmlns:a16="http://schemas.microsoft.com/office/drawing/2014/main" id="{40DD1383-AE11-BD7D-9D60-ACA640C1AD8A}"/>
              </a:ext>
            </a:extLst>
          </p:cNvPr>
          <p:cNvSpPr txBox="1"/>
          <p:nvPr/>
        </p:nvSpPr>
        <p:spPr>
          <a:xfrm>
            <a:off x="7080598" y="4407706"/>
            <a:ext cx="1937312" cy="441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O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dirty="0" err="1">
                <a:latin typeface="Calibri"/>
                <a:cs typeface="Calibri"/>
              </a:rPr>
              <a:t>seguinte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 err="1">
                <a:latin typeface="Calibri"/>
                <a:cs typeface="Calibri"/>
              </a:rPr>
              <a:t>documento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 err="1">
                <a:latin typeface="Calibri"/>
                <a:cs typeface="Calibri"/>
              </a:rPr>
              <a:t>dever</a:t>
            </a:r>
            <a:r>
              <a:rPr lang="pt-BR" sz="900" dirty="0">
                <a:latin typeface="Calibri"/>
                <a:cs typeface="Calibri"/>
              </a:rPr>
              <a:t>á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constar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no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 err="1">
                <a:latin typeface="Calibri"/>
                <a:cs typeface="Calibri"/>
              </a:rPr>
              <a:t>processo</a:t>
            </a:r>
            <a:r>
              <a:rPr sz="900" spc="-10" dirty="0">
                <a:latin typeface="Calibri"/>
                <a:cs typeface="Calibri"/>
              </a:rPr>
              <a:t>:</a:t>
            </a:r>
            <a:endParaRPr lang="pt-BR" sz="900" spc="-10" dirty="0">
              <a:latin typeface="Calibri"/>
              <a:cs typeface="Calibri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pt-BR" sz="900" spc="-10" dirty="0">
              <a:latin typeface="Calibri"/>
              <a:cs typeface="Calibri"/>
            </a:endParaRPr>
          </a:p>
        </p:txBody>
      </p:sp>
      <p:sp>
        <p:nvSpPr>
          <p:cNvPr id="35" name="Balão de Fala: Retângulo com Cantos Arredondados 293">
            <a:extLst>
              <a:ext uri="{FF2B5EF4-FFF2-40B4-BE49-F238E27FC236}">
                <a16:creationId xmlns:a16="http://schemas.microsoft.com/office/drawing/2014/main" id="{95097BB7-3BAF-CDE1-525B-41D252CBBB20}"/>
              </a:ext>
            </a:extLst>
          </p:cNvPr>
          <p:cNvSpPr/>
          <p:nvPr/>
        </p:nvSpPr>
        <p:spPr>
          <a:xfrm>
            <a:off x="544788" y="2686104"/>
            <a:ext cx="1856914" cy="605508"/>
          </a:xfrm>
          <a:prstGeom prst="wedgeRoundRectCallout">
            <a:avLst>
              <a:gd name="adj1" fmla="val -11302"/>
              <a:gd name="adj2" fmla="val -83642"/>
              <a:gd name="adj3" fmla="val 16667"/>
            </a:avLst>
          </a:prstGeom>
          <a:solidFill>
            <a:srgbClr val="FF7C8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635" algn="ctr">
              <a:lnSpc>
                <a:spcPct val="100000"/>
              </a:lnSpc>
              <a:spcBef>
                <a:spcPts val="105"/>
              </a:spcBef>
            </a:pPr>
            <a:r>
              <a:rPr lang="pt-BR" sz="1000" dirty="0">
                <a:latin typeface="Calibri"/>
                <a:cs typeface="Calibri"/>
              </a:rPr>
              <a:t>Prazo máximo de 20 dias</a:t>
            </a:r>
          </a:p>
          <a:p>
            <a:pPr marL="12700" marR="5080" indent="635" algn="ctr">
              <a:lnSpc>
                <a:spcPct val="100000"/>
              </a:lnSpc>
              <a:spcBef>
                <a:spcPts val="105"/>
              </a:spcBef>
            </a:pPr>
            <a:r>
              <a:rPr lang="pt-BR" sz="1000" dirty="0">
                <a:latin typeface="Calibri"/>
                <a:cs typeface="Calibri"/>
              </a:rPr>
              <a:t>para devolução para o COAP,</a:t>
            </a:r>
          </a:p>
          <a:p>
            <a:pPr marL="12700" marR="5080" indent="635" algn="ctr">
              <a:lnSpc>
                <a:spcPct val="100000"/>
              </a:lnSpc>
              <a:spcBef>
                <a:spcPts val="105"/>
              </a:spcBef>
            </a:pPr>
            <a:r>
              <a:rPr lang="pt-BR" sz="1000" dirty="0">
                <a:latin typeface="Calibri"/>
                <a:cs typeface="Calibri"/>
              </a:rPr>
              <a:t>após envio do laudo</a:t>
            </a:r>
          </a:p>
        </p:txBody>
      </p:sp>
    </p:spTree>
    <p:extLst>
      <p:ext uri="{BB962C8B-B14F-4D97-AF65-F5344CB8AC3E}">
        <p14:creationId xmlns:p14="http://schemas.microsoft.com/office/powerpoint/2010/main" val="123181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2"/>
          <p:cNvSpPr txBox="1">
            <a:spLocks/>
          </p:cNvSpPr>
          <p:nvPr/>
        </p:nvSpPr>
        <p:spPr>
          <a:xfrm>
            <a:off x="655726" y="78993"/>
            <a:ext cx="111093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1" i="0">
                <a:solidFill>
                  <a:srgbClr val="6F2F9F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-10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FLUXOS</a:t>
            </a:r>
            <a:r>
              <a:rPr kumimoji="0" lang="pt-BR" sz="1800" b="1" i="0" u="none" strike="noStrike" kern="0" cap="none" spc="-30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DE</a:t>
            </a:r>
            <a:r>
              <a:rPr kumimoji="0" lang="pt-BR" sz="1800" b="1" i="0" u="none" strike="noStrike" kern="0" cap="none" spc="-35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pt-BR" sz="1800" b="1" i="0" u="none" strike="noStrike" kern="0" cap="none" spc="-25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READAPTAÇÃO</a:t>
            </a:r>
            <a:r>
              <a:rPr kumimoji="0" lang="pt-BR" sz="1800" b="1" i="0" u="none" strike="noStrike" kern="0" cap="none" spc="-45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EC7C30"/>
                </a:solidFill>
                <a:effectLst/>
                <a:uLnTx/>
                <a:uFillTx/>
                <a:latin typeface="Calibri"/>
                <a:ea typeface="+mj-ea"/>
              </a:rPr>
              <a:t>FUNCIONAL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j-ea"/>
              </a:rPr>
              <a:t>:</a:t>
            </a:r>
            <a:r>
              <a:rPr kumimoji="0" lang="pt-BR" sz="1800" b="1" i="0" u="none" strike="noStrike" kern="0" cap="none" spc="35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lang="pt-BR" spc="-25" dirty="0">
                <a:solidFill>
                  <a:srgbClr val="7030A0"/>
                </a:solidFill>
              </a:rPr>
              <a:t>SOLICITAÇÃO DE AVALIAÇÃO DE COMPATIBILIDADE DE FUNÇÃO</a:t>
            </a:r>
            <a:r>
              <a:rPr lang="pt-BR" spc="-40" dirty="0">
                <a:solidFill>
                  <a:srgbClr val="7030A0"/>
                </a:solidFill>
              </a:rPr>
              <a:t> </a:t>
            </a:r>
            <a:r>
              <a:rPr lang="pt-BR" spc="-20" dirty="0">
                <a:solidFill>
                  <a:srgbClr val="7030A0"/>
                </a:solidFill>
              </a:rPr>
              <a:t>PARA</a:t>
            </a:r>
            <a:r>
              <a:rPr lang="pt-BR" spc="-35" dirty="0">
                <a:solidFill>
                  <a:srgbClr val="7030A0"/>
                </a:solidFill>
              </a:rPr>
              <a:t> </a:t>
            </a:r>
            <a:r>
              <a:rPr lang="pt-BR" dirty="0">
                <a:solidFill>
                  <a:srgbClr val="7030A0"/>
                </a:solidFill>
              </a:rPr>
              <a:t>SERVIDORES</a:t>
            </a:r>
            <a:r>
              <a:rPr lang="pt-BR" spc="-30" dirty="0">
                <a:solidFill>
                  <a:srgbClr val="7030A0"/>
                </a:solidFill>
              </a:rPr>
              <a:t> </a:t>
            </a:r>
            <a:r>
              <a:rPr lang="pt-BR" spc="-10" dirty="0">
                <a:solidFill>
                  <a:srgbClr val="7030A0"/>
                </a:solidFill>
              </a:rPr>
              <a:t>READAPTADOS</a:t>
            </a:r>
            <a:endParaRPr kumimoji="0" lang="pt-BR" sz="1800" b="1" i="0" u="none" strike="noStrike" kern="0" cap="none" spc="-25" normalizeH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j-ea"/>
            </a:endParaRPr>
          </a:p>
        </p:txBody>
      </p:sp>
      <p:sp>
        <p:nvSpPr>
          <p:cNvPr id="10" name="Freeform 61">
            <a:extLst>
              <a:ext uri="{FF2B5EF4-FFF2-40B4-BE49-F238E27FC236}">
                <a16:creationId xmlns:a16="http://schemas.microsoft.com/office/drawing/2014/main" id="{2D5C9ED9-C123-4F1C-A6B3-DBA46042D1C1}"/>
              </a:ext>
            </a:extLst>
          </p:cNvPr>
          <p:cNvSpPr/>
          <p:nvPr/>
        </p:nvSpPr>
        <p:spPr>
          <a:xfrm>
            <a:off x="234474" y="59242"/>
            <a:ext cx="329785" cy="343134"/>
          </a:xfrm>
          <a:custGeom>
            <a:avLst/>
            <a:gdLst/>
            <a:ahLst/>
            <a:cxnLst/>
            <a:rect l="l" t="t" r="r" b="b"/>
            <a:pathLst>
              <a:path w="1097329" h="1097329">
                <a:moveTo>
                  <a:pt x="0" y="0"/>
                </a:moveTo>
                <a:lnTo>
                  <a:pt x="1097329" y="0"/>
                </a:lnTo>
                <a:lnTo>
                  <a:pt x="1097329" y="1097329"/>
                </a:lnTo>
                <a:lnTo>
                  <a:pt x="0" y="10973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33" name="Agrupar 32">
            <a:extLst>
              <a:ext uri="{FF2B5EF4-FFF2-40B4-BE49-F238E27FC236}">
                <a16:creationId xmlns:a16="http://schemas.microsoft.com/office/drawing/2014/main" id="{27D84A41-C598-3148-4876-A6165A85D872}"/>
              </a:ext>
            </a:extLst>
          </p:cNvPr>
          <p:cNvGrpSpPr/>
          <p:nvPr/>
        </p:nvGrpSpPr>
        <p:grpSpPr>
          <a:xfrm>
            <a:off x="656136" y="1607235"/>
            <a:ext cx="4078335" cy="978899"/>
            <a:chOff x="2786681" y="1537962"/>
            <a:chExt cx="4078335" cy="978899"/>
          </a:xfrm>
        </p:grpSpPr>
        <p:sp>
          <p:nvSpPr>
            <p:cNvPr id="11" name="Freeform 17">
              <a:extLst>
                <a:ext uri="{FF2B5EF4-FFF2-40B4-BE49-F238E27FC236}">
                  <a16:creationId xmlns:a16="http://schemas.microsoft.com/office/drawing/2014/main" id="{D3731846-BF3F-D2A9-BFAF-65102489CE17}"/>
                </a:ext>
              </a:extLst>
            </p:cNvPr>
            <p:cNvSpPr/>
            <p:nvPr/>
          </p:nvSpPr>
          <p:spPr>
            <a:xfrm>
              <a:off x="2786681" y="1537962"/>
              <a:ext cx="1888588" cy="715865"/>
            </a:xfrm>
            <a:custGeom>
              <a:avLst/>
              <a:gdLst/>
              <a:ahLst/>
              <a:cxnLst/>
              <a:rect l="l" t="t" r="r" b="b"/>
              <a:pathLst>
                <a:path w="6899984" h="5181260">
                  <a:moveTo>
                    <a:pt x="0" y="0"/>
                  </a:moveTo>
                  <a:lnTo>
                    <a:pt x="6899983" y="0"/>
                  </a:lnTo>
                  <a:lnTo>
                    <a:pt x="6899983" y="5181261"/>
                  </a:lnTo>
                  <a:lnTo>
                    <a:pt x="0" y="5181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0A0C210E-B0F5-9397-4C3C-A88E8242D906}"/>
                </a:ext>
              </a:extLst>
            </p:cNvPr>
            <p:cNvSpPr txBox="1"/>
            <p:nvPr/>
          </p:nvSpPr>
          <p:spPr>
            <a:xfrm>
              <a:off x="3112670" y="1593531"/>
              <a:ext cx="138205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Servidor + Chefia </a:t>
              </a:r>
            </a:p>
            <a:p>
              <a:pPr algn="ctr"/>
              <a:endParaRPr lang="pt-BR" dirty="0"/>
            </a:p>
          </p:txBody>
        </p:sp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031EB4FC-738C-B0F6-F4F3-E898FE1F716E}"/>
                </a:ext>
              </a:extLst>
            </p:cNvPr>
            <p:cNvSpPr/>
            <p:nvPr/>
          </p:nvSpPr>
          <p:spPr>
            <a:xfrm>
              <a:off x="4976428" y="1537962"/>
              <a:ext cx="1888588" cy="715865"/>
            </a:xfrm>
            <a:custGeom>
              <a:avLst/>
              <a:gdLst/>
              <a:ahLst/>
              <a:cxnLst/>
              <a:rect l="l" t="t" r="r" b="b"/>
              <a:pathLst>
                <a:path w="6899984" h="5181260">
                  <a:moveTo>
                    <a:pt x="0" y="0"/>
                  </a:moveTo>
                  <a:lnTo>
                    <a:pt x="6899983" y="0"/>
                  </a:lnTo>
                  <a:lnTo>
                    <a:pt x="6899983" y="5181261"/>
                  </a:lnTo>
                  <a:lnTo>
                    <a:pt x="0" y="5181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6678616D-71F1-006D-8ED5-475250E9D6B9}"/>
                </a:ext>
              </a:extLst>
            </p:cNvPr>
            <p:cNvSpPr txBox="1"/>
            <p:nvPr/>
          </p:nvSpPr>
          <p:spPr>
            <a:xfrm>
              <a:off x="5575816" y="1741597"/>
              <a:ext cx="9785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err="1"/>
                <a:t>URH</a:t>
              </a:r>
              <a:r>
                <a:rPr lang="pt-BR" dirty="0"/>
                <a:t> </a:t>
              </a:r>
            </a:p>
          </p:txBody>
        </p:sp>
        <p:cxnSp>
          <p:nvCxnSpPr>
            <p:cNvPr id="15" name="Conector de Seta Reta 129">
              <a:extLst>
                <a:ext uri="{FF2B5EF4-FFF2-40B4-BE49-F238E27FC236}">
                  <a16:creationId xmlns:a16="http://schemas.microsoft.com/office/drawing/2014/main" id="{F942963F-CA5A-85A7-2798-DF00AD8FDEB6}"/>
                </a:ext>
              </a:extLst>
            </p:cNvPr>
            <p:cNvCxnSpPr>
              <a:cxnSpLocks/>
            </p:cNvCxnSpPr>
            <p:nvPr/>
          </p:nvCxnSpPr>
          <p:spPr>
            <a:xfrm>
              <a:off x="4687301" y="1968833"/>
              <a:ext cx="30900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bject 33">
            <a:extLst>
              <a:ext uri="{FF2B5EF4-FFF2-40B4-BE49-F238E27FC236}">
                <a16:creationId xmlns:a16="http://schemas.microsoft.com/office/drawing/2014/main" id="{2F1E209B-F28B-C0A4-E45F-93088E5FB7C3}"/>
              </a:ext>
            </a:extLst>
          </p:cNvPr>
          <p:cNvSpPr txBox="1"/>
          <p:nvPr/>
        </p:nvSpPr>
        <p:spPr>
          <a:xfrm>
            <a:off x="655726" y="691839"/>
            <a:ext cx="9090659" cy="591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pt-BR" sz="1200" dirty="0">
                <a:latin typeface="Calibri"/>
                <a:cs typeface="Calibri"/>
              </a:rPr>
              <a:t>Solicitação</a:t>
            </a:r>
            <a:r>
              <a:rPr sz="1200" spc="95" dirty="0">
                <a:latin typeface="Calibri"/>
                <a:cs typeface="Calibri"/>
              </a:rPr>
              <a:t> </a:t>
            </a:r>
            <a:r>
              <a:rPr sz="1200" dirty="0" err="1">
                <a:latin typeface="Calibri"/>
                <a:cs typeface="Calibri"/>
              </a:rPr>
              <a:t>utilizad</a:t>
            </a:r>
            <a:r>
              <a:rPr lang="pt-BR" sz="1200" dirty="0">
                <a:latin typeface="Calibri"/>
                <a:cs typeface="Calibri"/>
              </a:rPr>
              <a:t>a para: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pt-BR" sz="1200" dirty="0">
                <a:latin typeface="Calibri"/>
                <a:cs typeface="Calibri"/>
              </a:rPr>
              <a:t>a) Dar suporte ás decisões da Comissão </a:t>
            </a:r>
            <a:r>
              <a:rPr lang="pt-BR" sz="1200" spc="-10" dirty="0">
                <a:solidFill>
                  <a:schemeClr val="tx1"/>
                </a:solidFill>
                <a:latin typeface="Calibri"/>
                <a:cs typeface="Calibri"/>
              </a:rPr>
              <a:t>de avaliação de compatibilidade de atividades da readaptação funcional, quando esta julgar necessário;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pt-BR" sz="1200" dirty="0">
                <a:latin typeface="Calibri"/>
                <a:cs typeface="Calibri"/>
              </a:rPr>
              <a:t>b) Segunda instância quando o servidor discordar da decisão da Comissão;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8" name="object 34">
            <a:extLst>
              <a:ext uri="{FF2B5EF4-FFF2-40B4-BE49-F238E27FC236}">
                <a16:creationId xmlns:a16="http://schemas.microsoft.com/office/drawing/2014/main" id="{4D41845E-2953-009F-F08B-8503839110FD}"/>
              </a:ext>
            </a:extLst>
          </p:cNvPr>
          <p:cNvSpPr txBox="1"/>
          <p:nvPr/>
        </p:nvSpPr>
        <p:spPr>
          <a:xfrm>
            <a:off x="1408651" y="2453099"/>
            <a:ext cx="3838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400" spc="-25" dirty="0">
                <a:latin typeface="Calibri"/>
                <a:cs typeface="Calibri"/>
              </a:rPr>
              <a:t>OU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82" name="object 3">
            <a:extLst>
              <a:ext uri="{FF2B5EF4-FFF2-40B4-BE49-F238E27FC236}">
                <a16:creationId xmlns:a16="http://schemas.microsoft.com/office/drawing/2014/main" id="{D45CBBDF-0C5F-9C6F-A7B8-9B7839A0DDF7}"/>
              </a:ext>
            </a:extLst>
          </p:cNvPr>
          <p:cNvSpPr/>
          <p:nvPr/>
        </p:nvSpPr>
        <p:spPr>
          <a:xfrm>
            <a:off x="8953494" y="2314728"/>
            <a:ext cx="76200" cy="513080"/>
          </a:xfrm>
          <a:custGeom>
            <a:avLst/>
            <a:gdLst/>
            <a:ahLst/>
            <a:cxnLst/>
            <a:rect l="l" t="t" r="r" b="b"/>
            <a:pathLst>
              <a:path w="76200" h="513080">
                <a:moveTo>
                  <a:pt x="31628" y="436563"/>
                </a:moveTo>
                <a:lnTo>
                  <a:pt x="0" y="436880"/>
                </a:lnTo>
                <a:lnTo>
                  <a:pt x="38735" y="512699"/>
                </a:lnTo>
                <a:lnTo>
                  <a:pt x="69695" y="449199"/>
                </a:lnTo>
                <a:lnTo>
                  <a:pt x="31750" y="449199"/>
                </a:lnTo>
                <a:lnTo>
                  <a:pt x="31628" y="436563"/>
                </a:lnTo>
                <a:close/>
              </a:path>
              <a:path w="76200" h="513080">
                <a:moveTo>
                  <a:pt x="44328" y="436435"/>
                </a:moveTo>
                <a:lnTo>
                  <a:pt x="31628" y="436563"/>
                </a:lnTo>
                <a:lnTo>
                  <a:pt x="31750" y="449199"/>
                </a:lnTo>
                <a:lnTo>
                  <a:pt x="44451" y="449199"/>
                </a:lnTo>
                <a:lnTo>
                  <a:pt x="44328" y="436435"/>
                </a:lnTo>
                <a:close/>
              </a:path>
              <a:path w="76200" h="513080">
                <a:moveTo>
                  <a:pt x="76073" y="436118"/>
                </a:moveTo>
                <a:lnTo>
                  <a:pt x="44328" y="436435"/>
                </a:lnTo>
                <a:lnTo>
                  <a:pt x="44451" y="449199"/>
                </a:lnTo>
                <a:lnTo>
                  <a:pt x="69695" y="449199"/>
                </a:lnTo>
                <a:lnTo>
                  <a:pt x="76073" y="436118"/>
                </a:lnTo>
                <a:close/>
              </a:path>
              <a:path w="76200" h="513080">
                <a:moveTo>
                  <a:pt x="40131" y="0"/>
                </a:moveTo>
                <a:lnTo>
                  <a:pt x="27431" y="127"/>
                </a:lnTo>
                <a:lnTo>
                  <a:pt x="31624" y="436118"/>
                </a:lnTo>
                <a:lnTo>
                  <a:pt x="31628" y="436563"/>
                </a:lnTo>
                <a:lnTo>
                  <a:pt x="44328" y="436435"/>
                </a:lnTo>
                <a:lnTo>
                  <a:pt x="40133" y="127"/>
                </a:lnTo>
                <a:lnTo>
                  <a:pt x="4013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6">
            <a:extLst>
              <a:ext uri="{FF2B5EF4-FFF2-40B4-BE49-F238E27FC236}">
                <a16:creationId xmlns:a16="http://schemas.microsoft.com/office/drawing/2014/main" id="{DC6E5250-36D4-761D-977C-3B1BE4F5F039}"/>
              </a:ext>
            </a:extLst>
          </p:cNvPr>
          <p:cNvSpPr txBox="1"/>
          <p:nvPr/>
        </p:nvSpPr>
        <p:spPr>
          <a:xfrm>
            <a:off x="5527343" y="1223270"/>
            <a:ext cx="2246120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Calibri"/>
                <a:cs typeface="Calibri"/>
              </a:rPr>
              <a:t>Utiliza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 </a:t>
            </a:r>
            <a:r>
              <a:rPr sz="1100" spc="-10" dirty="0">
                <a:latin typeface="Calibri"/>
                <a:cs typeface="Calibri"/>
              </a:rPr>
              <a:t>processo </a:t>
            </a:r>
            <a:r>
              <a:rPr sz="1100" dirty="0">
                <a:latin typeface="Calibri"/>
                <a:cs typeface="Calibri"/>
              </a:rPr>
              <a:t>autuado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para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pedido </a:t>
            </a:r>
            <a:r>
              <a:rPr sz="1100" dirty="0">
                <a:latin typeface="Calibri"/>
                <a:cs typeface="Calibri"/>
              </a:rPr>
              <a:t>de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readaptação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88" name="object 7">
            <a:extLst>
              <a:ext uri="{FF2B5EF4-FFF2-40B4-BE49-F238E27FC236}">
                <a16:creationId xmlns:a16="http://schemas.microsoft.com/office/drawing/2014/main" id="{F4394BEE-E444-58FD-874F-D2BA0862DFDC}"/>
              </a:ext>
            </a:extLst>
          </p:cNvPr>
          <p:cNvSpPr/>
          <p:nvPr/>
        </p:nvSpPr>
        <p:spPr>
          <a:xfrm>
            <a:off x="8067596" y="1820344"/>
            <a:ext cx="1990804" cy="512445"/>
          </a:xfrm>
          <a:custGeom>
            <a:avLst/>
            <a:gdLst/>
            <a:ahLst/>
            <a:cxnLst/>
            <a:rect l="l" t="t" r="r" b="b"/>
            <a:pathLst>
              <a:path w="1155700" h="512444">
                <a:moveTo>
                  <a:pt x="866520" y="0"/>
                </a:moveTo>
                <a:lnTo>
                  <a:pt x="288925" y="0"/>
                </a:lnTo>
                <a:lnTo>
                  <a:pt x="237005" y="4126"/>
                </a:lnTo>
                <a:lnTo>
                  <a:pt x="188132" y="16025"/>
                </a:lnTo>
                <a:lnTo>
                  <a:pt x="143124" y="34972"/>
                </a:lnTo>
                <a:lnTo>
                  <a:pt x="102797" y="60243"/>
                </a:lnTo>
                <a:lnTo>
                  <a:pt x="67970" y="91116"/>
                </a:lnTo>
                <a:lnTo>
                  <a:pt x="39459" y="126868"/>
                </a:lnTo>
                <a:lnTo>
                  <a:pt x="18082" y="166774"/>
                </a:lnTo>
                <a:lnTo>
                  <a:pt x="4656" y="210112"/>
                </a:lnTo>
                <a:lnTo>
                  <a:pt x="0" y="256158"/>
                </a:lnTo>
                <a:lnTo>
                  <a:pt x="4656" y="302167"/>
                </a:lnTo>
                <a:lnTo>
                  <a:pt x="18082" y="345476"/>
                </a:lnTo>
                <a:lnTo>
                  <a:pt x="39459" y="385360"/>
                </a:lnTo>
                <a:lnTo>
                  <a:pt x="67970" y="421095"/>
                </a:lnTo>
                <a:lnTo>
                  <a:pt x="102797" y="451958"/>
                </a:lnTo>
                <a:lnTo>
                  <a:pt x="143124" y="477223"/>
                </a:lnTo>
                <a:lnTo>
                  <a:pt x="188132" y="496167"/>
                </a:lnTo>
                <a:lnTo>
                  <a:pt x="237005" y="508064"/>
                </a:lnTo>
                <a:lnTo>
                  <a:pt x="288925" y="512190"/>
                </a:lnTo>
                <a:lnTo>
                  <a:pt x="866520" y="512190"/>
                </a:lnTo>
                <a:lnTo>
                  <a:pt x="918436" y="508064"/>
                </a:lnTo>
                <a:lnTo>
                  <a:pt x="967297" y="496167"/>
                </a:lnTo>
                <a:lnTo>
                  <a:pt x="1012288" y="477223"/>
                </a:lnTo>
                <a:lnTo>
                  <a:pt x="1052595" y="451958"/>
                </a:lnTo>
                <a:lnTo>
                  <a:pt x="1087401" y="421095"/>
                </a:lnTo>
                <a:lnTo>
                  <a:pt x="1115892" y="385360"/>
                </a:lnTo>
                <a:lnTo>
                  <a:pt x="1137252" y="345476"/>
                </a:lnTo>
                <a:lnTo>
                  <a:pt x="1150666" y="302167"/>
                </a:lnTo>
                <a:lnTo>
                  <a:pt x="1155318" y="256158"/>
                </a:lnTo>
                <a:lnTo>
                  <a:pt x="1150666" y="210112"/>
                </a:lnTo>
                <a:lnTo>
                  <a:pt x="1137252" y="166774"/>
                </a:lnTo>
                <a:lnTo>
                  <a:pt x="1115892" y="126868"/>
                </a:lnTo>
                <a:lnTo>
                  <a:pt x="1087401" y="91116"/>
                </a:lnTo>
                <a:lnTo>
                  <a:pt x="1052595" y="60243"/>
                </a:lnTo>
                <a:lnTo>
                  <a:pt x="1012288" y="34972"/>
                </a:lnTo>
                <a:lnTo>
                  <a:pt x="967297" y="16025"/>
                </a:lnTo>
                <a:lnTo>
                  <a:pt x="918436" y="4126"/>
                </a:lnTo>
                <a:lnTo>
                  <a:pt x="866520" y="0"/>
                </a:lnTo>
                <a:close/>
              </a:path>
            </a:pathLst>
          </a:custGeom>
          <a:solidFill>
            <a:srgbClr val="1B7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">
            <a:extLst>
              <a:ext uri="{FF2B5EF4-FFF2-40B4-BE49-F238E27FC236}">
                <a16:creationId xmlns:a16="http://schemas.microsoft.com/office/drawing/2014/main" id="{7C2444C5-9EEA-9122-E073-F770FCBF4B75}"/>
              </a:ext>
            </a:extLst>
          </p:cNvPr>
          <p:cNvSpPr txBox="1"/>
          <p:nvPr/>
        </p:nvSpPr>
        <p:spPr>
          <a:xfrm>
            <a:off x="8366046" y="1904927"/>
            <a:ext cx="14646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EC7C30"/>
                </a:solidFill>
                <a:latin typeface="Calibri"/>
                <a:cs typeface="Calibri"/>
              </a:rPr>
              <a:t>COAP</a:t>
            </a:r>
            <a:r>
              <a:rPr lang="pt-BR" sz="1800" b="1" spc="-20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lang="pt-BR" sz="1800" b="1" spc="-20" dirty="0">
                <a:solidFill>
                  <a:schemeClr val="bg1"/>
                </a:solidFill>
                <a:latin typeface="Calibri"/>
                <a:cs typeface="Calibri"/>
              </a:rPr>
              <a:t>+</a:t>
            </a:r>
            <a:r>
              <a:rPr lang="pt-BR" sz="1800" b="1" spc="-20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lang="pt-BR" sz="1800" b="1" spc="-20" dirty="0">
                <a:solidFill>
                  <a:srgbClr val="00B0F0"/>
                </a:solidFill>
                <a:latin typeface="Calibri"/>
                <a:cs typeface="Calibri"/>
              </a:rPr>
              <a:t>COGEP</a:t>
            </a:r>
            <a:endParaRPr sz="1800" dirty="0">
              <a:solidFill>
                <a:srgbClr val="00B0F0"/>
              </a:solidFill>
              <a:latin typeface="Calibri"/>
              <a:cs typeface="Calibri"/>
            </a:endParaRPr>
          </a:p>
        </p:txBody>
      </p:sp>
      <p:sp>
        <p:nvSpPr>
          <p:cNvPr id="90" name="object 10">
            <a:extLst>
              <a:ext uri="{FF2B5EF4-FFF2-40B4-BE49-F238E27FC236}">
                <a16:creationId xmlns:a16="http://schemas.microsoft.com/office/drawing/2014/main" id="{4E9FF61C-F005-07F3-C6B2-92D09D2E8A47}"/>
              </a:ext>
            </a:extLst>
          </p:cNvPr>
          <p:cNvSpPr/>
          <p:nvPr/>
        </p:nvSpPr>
        <p:spPr>
          <a:xfrm>
            <a:off x="8253724" y="2833881"/>
            <a:ext cx="1475740" cy="1098550"/>
          </a:xfrm>
          <a:custGeom>
            <a:avLst/>
            <a:gdLst/>
            <a:ahLst/>
            <a:cxnLst/>
            <a:rect l="l" t="t" r="r" b="b"/>
            <a:pathLst>
              <a:path w="1475740" h="1098550">
                <a:moveTo>
                  <a:pt x="737743" y="0"/>
                </a:moveTo>
                <a:lnTo>
                  <a:pt x="0" y="549148"/>
                </a:lnTo>
                <a:lnTo>
                  <a:pt x="737743" y="1098296"/>
                </a:lnTo>
                <a:lnTo>
                  <a:pt x="1475612" y="549148"/>
                </a:lnTo>
                <a:lnTo>
                  <a:pt x="737743" y="0"/>
                </a:lnTo>
                <a:close/>
              </a:path>
            </a:pathLst>
          </a:custGeom>
          <a:solidFill>
            <a:srgbClr val="1B7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11">
            <a:extLst>
              <a:ext uri="{FF2B5EF4-FFF2-40B4-BE49-F238E27FC236}">
                <a16:creationId xmlns:a16="http://schemas.microsoft.com/office/drawing/2014/main" id="{1AE2608C-AC51-FAAE-D065-F4FC1E9B42D1}"/>
              </a:ext>
            </a:extLst>
          </p:cNvPr>
          <p:cNvSpPr txBox="1"/>
          <p:nvPr/>
        </p:nvSpPr>
        <p:spPr>
          <a:xfrm>
            <a:off x="8522584" y="3176782"/>
            <a:ext cx="962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845" marR="5080" indent="-14478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Documentação completa?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04" name="object 12">
            <a:extLst>
              <a:ext uri="{FF2B5EF4-FFF2-40B4-BE49-F238E27FC236}">
                <a16:creationId xmlns:a16="http://schemas.microsoft.com/office/drawing/2014/main" id="{0A8C5504-7BF8-0687-7080-2D5E1A475C03}"/>
              </a:ext>
            </a:extLst>
          </p:cNvPr>
          <p:cNvSpPr txBox="1"/>
          <p:nvPr/>
        </p:nvSpPr>
        <p:spPr>
          <a:xfrm>
            <a:off x="9705733" y="3288414"/>
            <a:ext cx="25272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Calibri"/>
                <a:cs typeface="Calibri"/>
              </a:rPr>
              <a:t>Sim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14" name="object 13">
            <a:extLst>
              <a:ext uri="{FF2B5EF4-FFF2-40B4-BE49-F238E27FC236}">
                <a16:creationId xmlns:a16="http://schemas.microsoft.com/office/drawing/2014/main" id="{5EDBC90C-170F-F0DC-B399-C4411EAE8290}"/>
              </a:ext>
            </a:extLst>
          </p:cNvPr>
          <p:cNvSpPr txBox="1"/>
          <p:nvPr/>
        </p:nvSpPr>
        <p:spPr>
          <a:xfrm>
            <a:off x="8506351" y="3744522"/>
            <a:ext cx="278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Calibri"/>
                <a:cs typeface="Calibri"/>
              </a:rPr>
              <a:t>Não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16" name="object 14">
            <a:extLst>
              <a:ext uri="{FF2B5EF4-FFF2-40B4-BE49-F238E27FC236}">
                <a16:creationId xmlns:a16="http://schemas.microsoft.com/office/drawing/2014/main" id="{1EAEBF88-8FEA-8BEB-0CB8-5CE9560DE2EC}"/>
              </a:ext>
            </a:extLst>
          </p:cNvPr>
          <p:cNvSpPr/>
          <p:nvPr/>
        </p:nvSpPr>
        <p:spPr>
          <a:xfrm>
            <a:off x="8927320" y="4105735"/>
            <a:ext cx="1852295" cy="527685"/>
          </a:xfrm>
          <a:custGeom>
            <a:avLst/>
            <a:gdLst/>
            <a:ahLst/>
            <a:cxnLst/>
            <a:rect l="l" t="t" r="r" b="b"/>
            <a:pathLst>
              <a:path w="1852295" h="527685">
                <a:moveTo>
                  <a:pt x="1389126" y="0"/>
                </a:moveTo>
                <a:lnTo>
                  <a:pt x="463042" y="0"/>
                </a:lnTo>
                <a:lnTo>
                  <a:pt x="404949" y="2055"/>
                </a:lnTo>
                <a:lnTo>
                  <a:pt x="349013" y="8057"/>
                </a:lnTo>
                <a:lnTo>
                  <a:pt x="295666" y="17758"/>
                </a:lnTo>
                <a:lnTo>
                  <a:pt x="245342" y="30911"/>
                </a:lnTo>
                <a:lnTo>
                  <a:pt x="198475" y="47270"/>
                </a:lnTo>
                <a:lnTo>
                  <a:pt x="155498" y="66588"/>
                </a:lnTo>
                <a:lnTo>
                  <a:pt x="116845" y="88617"/>
                </a:lnTo>
                <a:lnTo>
                  <a:pt x="82948" y="113111"/>
                </a:lnTo>
                <a:lnTo>
                  <a:pt x="54243" y="139822"/>
                </a:lnTo>
                <a:lnTo>
                  <a:pt x="14138" y="198910"/>
                </a:lnTo>
                <a:lnTo>
                  <a:pt x="0" y="263906"/>
                </a:lnTo>
                <a:lnTo>
                  <a:pt x="3606" y="296991"/>
                </a:lnTo>
                <a:lnTo>
                  <a:pt x="31162" y="359238"/>
                </a:lnTo>
                <a:lnTo>
                  <a:pt x="82948" y="414603"/>
                </a:lnTo>
                <a:lnTo>
                  <a:pt x="116845" y="439087"/>
                </a:lnTo>
                <a:lnTo>
                  <a:pt x="155498" y="461109"/>
                </a:lnTo>
                <a:lnTo>
                  <a:pt x="198475" y="480421"/>
                </a:lnTo>
                <a:lnTo>
                  <a:pt x="245342" y="496776"/>
                </a:lnTo>
                <a:lnTo>
                  <a:pt x="295666" y="509928"/>
                </a:lnTo>
                <a:lnTo>
                  <a:pt x="349013" y="519628"/>
                </a:lnTo>
                <a:lnTo>
                  <a:pt x="404949" y="525629"/>
                </a:lnTo>
                <a:lnTo>
                  <a:pt x="463042" y="527684"/>
                </a:lnTo>
                <a:lnTo>
                  <a:pt x="1389126" y="527684"/>
                </a:lnTo>
                <a:lnTo>
                  <a:pt x="1447220" y="525629"/>
                </a:lnTo>
                <a:lnTo>
                  <a:pt x="1503162" y="519628"/>
                </a:lnTo>
                <a:lnTo>
                  <a:pt x="1556518" y="509928"/>
                </a:lnTo>
                <a:lnTo>
                  <a:pt x="1606853" y="496776"/>
                </a:lnTo>
                <a:lnTo>
                  <a:pt x="1653734" y="480421"/>
                </a:lnTo>
                <a:lnTo>
                  <a:pt x="1696725" y="461109"/>
                </a:lnTo>
                <a:lnTo>
                  <a:pt x="1735393" y="439087"/>
                </a:lnTo>
                <a:lnTo>
                  <a:pt x="1769304" y="414603"/>
                </a:lnTo>
                <a:lnTo>
                  <a:pt x="1798022" y="387904"/>
                </a:lnTo>
                <a:lnTo>
                  <a:pt x="1838147" y="328851"/>
                </a:lnTo>
                <a:lnTo>
                  <a:pt x="1852295" y="263906"/>
                </a:lnTo>
                <a:lnTo>
                  <a:pt x="1848685" y="230793"/>
                </a:lnTo>
                <a:lnTo>
                  <a:pt x="1821115" y="168504"/>
                </a:lnTo>
                <a:lnTo>
                  <a:pt x="1769304" y="113111"/>
                </a:lnTo>
                <a:lnTo>
                  <a:pt x="1735393" y="88617"/>
                </a:lnTo>
                <a:lnTo>
                  <a:pt x="1696725" y="66588"/>
                </a:lnTo>
                <a:lnTo>
                  <a:pt x="1653734" y="47270"/>
                </a:lnTo>
                <a:lnTo>
                  <a:pt x="1606853" y="30911"/>
                </a:lnTo>
                <a:lnTo>
                  <a:pt x="1556518" y="17758"/>
                </a:lnTo>
                <a:lnTo>
                  <a:pt x="1503162" y="8057"/>
                </a:lnTo>
                <a:lnTo>
                  <a:pt x="1447220" y="2055"/>
                </a:lnTo>
                <a:lnTo>
                  <a:pt x="1389126" y="0"/>
                </a:lnTo>
                <a:close/>
              </a:path>
            </a:pathLst>
          </a:custGeom>
          <a:solidFill>
            <a:srgbClr val="1B7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5">
            <a:extLst>
              <a:ext uri="{FF2B5EF4-FFF2-40B4-BE49-F238E27FC236}">
                <a16:creationId xmlns:a16="http://schemas.microsoft.com/office/drawing/2014/main" id="{2895E9AD-751C-DB4F-0377-F6D401942AEF}"/>
              </a:ext>
            </a:extLst>
          </p:cNvPr>
          <p:cNvSpPr txBox="1"/>
          <p:nvPr/>
        </p:nvSpPr>
        <p:spPr>
          <a:xfrm>
            <a:off x="9154014" y="4246579"/>
            <a:ext cx="1387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Avaliação documental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8" name="object 16">
            <a:extLst>
              <a:ext uri="{FF2B5EF4-FFF2-40B4-BE49-F238E27FC236}">
                <a16:creationId xmlns:a16="http://schemas.microsoft.com/office/drawing/2014/main" id="{68EA4542-9AEF-F676-EF61-350C133084A9}"/>
              </a:ext>
            </a:extLst>
          </p:cNvPr>
          <p:cNvSpPr/>
          <p:nvPr/>
        </p:nvSpPr>
        <p:spPr>
          <a:xfrm>
            <a:off x="9770322" y="3558656"/>
            <a:ext cx="76200" cy="528320"/>
          </a:xfrm>
          <a:custGeom>
            <a:avLst/>
            <a:gdLst/>
            <a:ahLst/>
            <a:cxnLst/>
            <a:rect l="l" t="t" r="r" b="b"/>
            <a:pathLst>
              <a:path w="76200" h="528320">
                <a:moveTo>
                  <a:pt x="31750" y="451612"/>
                </a:moveTo>
                <a:lnTo>
                  <a:pt x="0" y="451612"/>
                </a:lnTo>
                <a:lnTo>
                  <a:pt x="38100" y="527812"/>
                </a:lnTo>
                <a:lnTo>
                  <a:pt x="69850" y="464312"/>
                </a:lnTo>
                <a:lnTo>
                  <a:pt x="31750" y="464312"/>
                </a:lnTo>
                <a:lnTo>
                  <a:pt x="31750" y="451612"/>
                </a:lnTo>
                <a:close/>
              </a:path>
              <a:path w="76200" h="528320">
                <a:moveTo>
                  <a:pt x="44450" y="0"/>
                </a:moveTo>
                <a:lnTo>
                  <a:pt x="31750" y="0"/>
                </a:lnTo>
                <a:lnTo>
                  <a:pt x="31750" y="464312"/>
                </a:lnTo>
                <a:lnTo>
                  <a:pt x="44450" y="464312"/>
                </a:lnTo>
                <a:lnTo>
                  <a:pt x="44450" y="0"/>
                </a:lnTo>
                <a:close/>
              </a:path>
              <a:path w="76200" h="528320">
                <a:moveTo>
                  <a:pt x="76200" y="451612"/>
                </a:moveTo>
                <a:lnTo>
                  <a:pt x="44450" y="451612"/>
                </a:lnTo>
                <a:lnTo>
                  <a:pt x="44450" y="464312"/>
                </a:lnTo>
                <a:lnTo>
                  <a:pt x="69850" y="464312"/>
                </a:lnTo>
                <a:lnTo>
                  <a:pt x="76200" y="451612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7">
            <a:extLst>
              <a:ext uri="{FF2B5EF4-FFF2-40B4-BE49-F238E27FC236}">
                <a16:creationId xmlns:a16="http://schemas.microsoft.com/office/drawing/2014/main" id="{F5A14C71-2ADA-25E6-A025-5FE6460C4272}"/>
              </a:ext>
            </a:extLst>
          </p:cNvPr>
          <p:cNvSpPr/>
          <p:nvPr/>
        </p:nvSpPr>
        <p:spPr>
          <a:xfrm>
            <a:off x="7052777" y="5677248"/>
            <a:ext cx="330200" cy="76200"/>
          </a:xfrm>
          <a:custGeom>
            <a:avLst/>
            <a:gdLst/>
            <a:ahLst/>
            <a:cxnLst/>
            <a:rect l="l" t="t" r="r" b="b"/>
            <a:pathLst>
              <a:path w="3302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302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30200" h="76200">
                <a:moveTo>
                  <a:pt x="330073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30073" y="44450"/>
                </a:lnTo>
                <a:lnTo>
                  <a:pt x="330073" y="3175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26">
            <a:extLst>
              <a:ext uri="{FF2B5EF4-FFF2-40B4-BE49-F238E27FC236}">
                <a16:creationId xmlns:a16="http://schemas.microsoft.com/office/drawing/2014/main" id="{E9931751-03EC-365B-B67B-14A1F037077F}"/>
              </a:ext>
            </a:extLst>
          </p:cNvPr>
          <p:cNvSpPr/>
          <p:nvPr/>
        </p:nvSpPr>
        <p:spPr>
          <a:xfrm>
            <a:off x="7150275" y="2008685"/>
            <a:ext cx="791210" cy="76200"/>
          </a:xfrm>
          <a:custGeom>
            <a:avLst/>
            <a:gdLst/>
            <a:ahLst/>
            <a:cxnLst/>
            <a:rect l="l" t="t" r="r" b="b"/>
            <a:pathLst>
              <a:path w="791209" h="76200">
                <a:moveTo>
                  <a:pt x="715009" y="0"/>
                </a:moveTo>
                <a:lnTo>
                  <a:pt x="715009" y="76200"/>
                </a:lnTo>
                <a:lnTo>
                  <a:pt x="778509" y="44450"/>
                </a:lnTo>
                <a:lnTo>
                  <a:pt x="727709" y="44450"/>
                </a:lnTo>
                <a:lnTo>
                  <a:pt x="727709" y="31750"/>
                </a:lnTo>
                <a:lnTo>
                  <a:pt x="778509" y="31750"/>
                </a:lnTo>
                <a:lnTo>
                  <a:pt x="715009" y="0"/>
                </a:lnTo>
                <a:close/>
              </a:path>
              <a:path w="791209" h="76200">
                <a:moveTo>
                  <a:pt x="715009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715009" y="44450"/>
                </a:lnTo>
                <a:lnTo>
                  <a:pt x="715009" y="31750"/>
                </a:lnTo>
                <a:close/>
              </a:path>
              <a:path w="791209" h="76200">
                <a:moveTo>
                  <a:pt x="778509" y="31750"/>
                </a:moveTo>
                <a:lnTo>
                  <a:pt x="727709" y="31750"/>
                </a:lnTo>
                <a:lnTo>
                  <a:pt x="727709" y="44450"/>
                </a:lnTo>
                <a:lnTo>
                  <a:pt x="778509" y="44450"/>
                </a:lnTo>
                <a:lnTo>
                  <a:pt x="791209" y="38100"/>
                </a:lnTo>
                <a:lnTo>
                  <a:pt x="778509" y="3175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30">
            <a:extLst>
              <a:ext uri="{FF2B5EF4-FFF2-40B4-BE49-F238E27FC236}">
                <a16:creationId xmlns:a16="http://schemas.microsoft.com/office/drawing/2014/main" id="{C1AF33F9-C8E6-7912-5AB5-5CF6CC0B8A56}"/>
              </a:ext>
            </a:extLst>
          </p:cNvPr>
          <p:cNvSpPr txBox="1"/>
          <p:nvPr/>
        </p:nvSpPr>
        <p:spPr>
          <a:xfrm>
            <a:off x="8964977" y="5415969"/>
            <a:ext cx="1236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Emissão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parecer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23" name="object 32">
            <a:extLst>
              <a:ext uri="{FF2B5EF4-FFF2-40B4-BE49-F238E27FC236}">
                <a16:creationId xmlns:a16="http://schemas.microsoft.com/office/drawing/2014/main" id="{452438C4-5463-200C-1A87-A3FFFC3A0005}"/>
              </a:ext>
            </a:extLst>
          </p:cNvPr>
          <p:cNvSpPr txBox="1"/>
          <p:nvPr/>
        </p:nvSpPr>
        <p:spPr>
          <a:xfrm>
            <a:off x="4590716" y="5324808"/>
            <a:ext cx="220853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Retorna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processo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lang="pt-BR" sz="1200" dirty="0">
                <a:solidFill>
                  <a:srgbClr val="FFFFFF"/>
                </a:solidFill>
                <a:latin typeface="Calibri"/>
                <a:cs typeface="Calibri"/>
              </a:rPr>
              <a:t>URH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com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parecer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sobre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compatibilidade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24" name="object 36">
            <a:extLst>
              <a:ext uri="{FF2B5EF4-FFF2-40B4-BE49-F238E27FC236}">
                <a16:creationId xmlns:a16="http://schemas.microsoft.com/office/drawing/2014/main" id="{C3931DFB-C889-82F2-C466-9068FAD03B0B}"/>
              </a:ext>
            </a:extLst>
          </p:cNvPr>
          <p:cNvSpPr/>
          <p:nvPr/>
        </p:nvSpPr>
        <p:spPr>
          <a:xfrm>
            <a:off x="9777267" y="4710287"/>
            <a:ext cx="76200" cy="527685"/>
          </a:xfrm>
          <a:custGeom>
            <a:avLst/>
            <a:gdLst/>
            <a:ahLst/>
            <a:cxnLst/>
            <a:rect l="l" t="t" r="r" b="b"/>
            <a:pathLst>
              <a:path w="76200" h="527685">
                <a:moveTo>
                  <a:pt x="31750" y="451485"/>
                </a:moveTo>
                <a:lnTo>
                  <a:pt x="0" y="451485"/>
                </a:lnTo>
                <a:lnTo>
                  <a:pt x="38100" y="527685"/>
                </a:lnTo>
                <a:lnTo>
                  <a:pt x="69850" y="464185"/>
                </a:lnTo>
                <a:lnTo>
                  <a:pt x="31750" y="464185"/>
                </a:lnTo>
                <a:lnTo>
                  <a:pt x="31750" y="451485"/>
                </a:lnTo>
                <a:close/>
              </a:path>
              <a:path w="76200" h="527685">
                <a:moveTo>
                  <a:pt x="44450" y="0"/>
                </a:moveTo>
                <a:lnTo>
                  <a:pt x="31750" y="0"/>
                </a:lnTo>
                <a:lnTo>
                  <a:pt x="31750" y="464185"/>
                </a:lnTo>
                <a:lnTo>
                  <a:pt x="44450" y="464185"/>
                </a:lnTo>
                <a:lnTo>
                  <a:pt x="44450" y="0"/>
                </a:lnTo>
                <a:close/>
              </a:path>
              <a:path w="76200" h="527685">
                <a:moveTo>
                  <a:pt x="76200" y="451485"/>
                </a:moveTo>
                <a:lnTo>
                  <a:pt x="44450" y="451485"/>
                </a:lnTo>
                <a:lnTo>
                  <a:pt x="44450" y="464185"/>
                </a:lnTo>
                <a:lnTo>
                  <a:pt x="69850" y="464185"/>
                </a:lnTo>
                <a:lnTo>
                  <a:pt x="76200" y="451485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5" name="object 37">
            <a:extLst>
              <a:ext uri="{FF2B5EF4-FFF2-40B4-BE49-F238E27FC236}">
                <a16:creationId xmlns:a16="http://schemas.microsoft.com/office/drawing/2014/main" id="{B5B0DB56-26F1-2D47-A2D9-72E2DDE0B12C}"/>
              </a:ext>
            </a:extLst>
          </p:cNvPr>
          <p:cNvGrpSpPr/>
          <p:nvPr/>
        </p:nvGrpSpPr>
        <p:grpSpPr>
          <a:xfrm rot="10800000">
            <a:off x="4829265" y="2374316"/>
            <a:ext cx="3215215" cy="890800"/>
            <a:chOff x="5445378" y="3776471"/>
            <a:chExt cx="2717165" cy="451484"/>
          </a:xfrm>
        </p:grpSpPr>
        <p:pic>
          <p:nvPicPr>
            <p:cNvPr id="126" name="object 38">
              <a:extLst>
                <a:ext uri="{FF2B5EF4-FFF2-40B4-BE49-F238E27FC236}">
                  <a16:creationId xmlns:a16="http://schemas.microsoft.com/office/drawing/2014/main" id="{17AC353B-0534-4D47-E7F2-9B8AA96B200F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48553" y="3779646"/>
              <a:ext cx="2710434" cy="444880"/>
            </a:xfrm>
            <a:prstGeom prst="rect">
              <a:avLst/>
            </a:prstGeom>
          </p:spPr>
        </p:pic>
        <p:sp>
          <p:nvSpPr>
            <p:cNvPr id="127" name="object 39">
              <a:extLst>
                <a:ext uri="{FF2B5EF4-FFF2-40B4-BE49-F238E27FC236}">
                  <a16:creationId xmlns:a16="http://schemas.microsoft.com/office/drawing/2014/main" id="{169EB1B9-03E8-26E2-8D0A-3C29E05DBD52}"/>
                </a:ext>
              </a:extLst>
            </p:cNvPr>
            <p:cNvSpPr/>
            <p:nvPr/>
          </p:nvSpPr>
          <p:spPr>
            <a:xfrm>
              <a:off x="5448553" y="3779646"/>
              <a:ext cx="2710815" cy="445134"/>
            </a:xfrm>
            <a:custGeom>
              <a:avLst/>
              <a:gdLst/>
              <a:ahLst/>
              <a:cxnLst/>
              <a:rect l="l" t="t" r="r" b="b"/>
              <a:pathLst>
                <a:path w="2710815" h="445135">
                  <a:moveTo>
                    <a:pt x="0" y="64261"/>
                  </a:moveTo>
                  <a:lnTo>
                    <a:pt x="5058" y="39272"/>
                  </a:lnTo>
                  <a:lnTo>
                    <a:pt x="18843" y="18843"/>
                  </a:lnTo>
                  <a:lnTo>
                    <a:pt x="39272" y="5058"/>
                  </a:lnTo>
                  <a:lnTo>
                    <a:pt x="64262" y="0"/>
                  </a:lnTo>
                  <a:lnTo>
                    <a:pt x="451738" y="0"/>
                  </a:lnTo>
                  <a:lnTo>
                    <a:pt x="1129284" y="0"/>
                  </a:lnTo>
                  <a:lnTo>
                    <a:pt x="2646172" y="0"/>
                  </a:lnTo>
                  <a:lnTo>
                    <a:pt x="2671161" y="5058"/>
                  </a:lnTo>
                  <a:lnTo>
                    <a:pt x="2691590" y="18843"/>
                  </a:lnTo>
                  <a:lnTo>
                    <a:pt x="2705375" y="39272"/>
                  </a:lnTo>
                  <a:lnTo>
                    <a:pt x="2710434" y="64261"/>
                  </a:lnTo>
                  <a:lnTo>
                    <a:pt x="2710434" y="224789"/>
                  </a:lnTo>
                  <a:lnTo>
                    <a:pt x="2710434" y="321055"/>
                  </a:lnTo>
                  <a:lnTo>
                    <a:pt x="2705375" y="346098"/>
                  </a:lnTo>
                  <a:lnTo>
                    <a:pt x="2691590" y="366521"/>
                  </a:lnTo>
                  <a:lnTo>
                    <a:pt x="2671161" y="380277"/>
                  </a:lnTo>
                  <a:lnTo>
                    <a:pt x="2646172" y="385317"/>
                  </a:lnTo>
                  <a:lnTo>
                    <a:pt x="1129284" y="385317"/>
                  </a:lnTo>
                  <a:lnTo>
                    <a:pt x="616838" y="444880"/>
                  </a:lnTo>
                  <a:lnTo>
                    <a:pt x="451738" y="385317"/>
                  </a:lnTo>
                  <a:lnTo>
                    <a:pt x="64262" y="385317"/>
                  </a:lnTo>
                  <a:lnTo>
                    <a:pt x="39272" y="380277"/>
                  </a:lnTo>
                  <a:lnTo>
                    <a:pt x="18843" y="366521"/>
                  </a:lnTo>
                  <a:lnTo>
                    <a:pt x="5058" y="346098"/>
                  </a:lnTo>
                  <a:lnTo>
                    <a:pt x="0" y="321055"/>
                  </a:lnTo>
                  <a:lnTo>
                    <a:pt x="0" y="224789"/>
                  </a:lnTo>
                  <a:lnTo>
                    <a:pt x="0" y="64261"/>
                  </a:lnTo>
                  <a:close/>
                </a:path>
              </a:pathLst>
            </a:custGeom>
            <a:ln w="635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40">
            <a:extLst>
              <a:ext uri="{FF2B5EF4-FFF2-40B4-BE49-F238E27FC236}">
                <a16:creationId xmlns:a16="http://schemas.microsoft.com/office/drawing/2014/main" id="{8227466F-6B5A-F16E-2165-212F6083A655}"/>
              </a:ext>
            </a:extLst>
          </p:cNvPr>
          <p:cNvSpPr txBox="1"/>
          <p:nvPr/>
        </p:nvSpPr>
        <p:spPr>
          <a:xfrm>
            <a:off x="4900402" y="2537869"/>
            <a:ext cx="3135825" cy="65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Os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seguintes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documentos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deverão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constar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no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processo:</a:t>
            </a:r>
            <a:endParaRPr sz="900" dirty="0">
              <a:latin typeface="Calibri"/>
              <a:cs typeface="Calibri"/>
            </a:endParaRPr>
          </a:p>
          <a:p>
            <a:pPr marL="263525" indent="-227965">
              <a:lnSpc>
                <a:spcPct val="100000"/>
              </a:lnSpc>
              <a:spcBef>
                <a:spcPts val="650"/>
              </a:spcBef>
              <a:buAutoNum type="alphaLcPeriod"/>
              <a:tabLst>
                <a:tab pos="263525" algn="l"/>
              </a:tabLst>
            </a:pPr>
            <a:r>
              <a:rPr lang="pt-BR" sz="900" dirty="0">
                <a:latin typeface="Calibri"/>
                <a:cs typeface="Calibri"/>
              </a:rPr>
              <a:t>Requerimento de solicitação de Compatibilidade de função</a:t>
            </a:r>
            <a:r>
              <a:rPr sz="900" spc="-10" dirty="0">
                <a:latin typeface="Calibri"/>
                <a:cs typeface="Calibri"/>
              </a:rPr>
              <a:t>;</a:t>
            </a:r>
            <a:endParaRPr sz="900" dirty="0">
              <a:latin typeface="Calibri"/>
              <a:cs typeface="Calibri"/>
            </a:endParaRPr>
          </a:p>
          <a:p>
            <a:pPr marL="263525" indent="-227965">
              <a:lnSpc>
                <a:spcPct val="100000"/>
              </a:lnSpc>
              <a:buAutoNum type="alphaLcPeriod"/>
              <a:tabLst>
                <a:tab pos="263525" algn="l"/>
              </a:tabLst>
            </a:pPr>
            <a:r>
              <a:rPr sz="900" dirty="0">
                <a:latin typeface="Calibri"/>
                <a:cs typeface="Calibri"/>
              </a:rPr>
              <a:t>Laudo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</a:t>
            </a:r>
            <a:r>
              <a:rPr sz="900" spc="25" dirty="0">
                <a:latin typeface="Calibri"/>
                <a:cs typeface="Calibri"/>
              </a:rPr>
              <a:t> </a:t>
            </a:r>
            <a:r>
              <a:rPr sz="900" spc="-10" dirty="0" err="1">
                <a:latin typeface="Calibri"/>
                <a:cs typeface="Calibri"/>
              </a:rPr>
              <a:t>Readaptação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 err="1">
                <a:latin typeface="Calibri"/>
                <a:cs typeface="Calibri"/>
              </a:rPr>
              <a:t>Funcional</a:t>
            </a:r>
            <a:r>
              <a:rPr lang="pt-BR" sz="900" spc="-10" dirty="0">
                <a:latin typeface="Calibri"/>
                <a:cs typeface="Calibri"/>
              </a:rPr>
              <a:t> vigente;</a:t>
            </a:r>
          </a:p>
          <a:p>
            <a:pPr marL="263525" indent="-227965">
              <a:lnSpc>
                <a:spcPct val="100000"/>
              </a:lnSpc>
              <a:buAutoNum type="alphaLcPeriod"/>
              <a:tabLst>
                <a:tab pos="263525" algn="l"/>
              </a:tabLst>
            </a:pPr>
            <a:r>
              <a:rPr lang="pt-BR" sz="900" spc="-10" dirty="0">
                <a:latin typeface="Calibri"/>
                <a:cs typeface="Calibri"/>
              </a:rPr>
              <a:t>Formulário de Parecer da Comissão.</a:t>
            </a:r>
            <a:endParaRPr lang="pt-BR" sz="900" dirty="0">
              <a:latin typeface="Calibri"/>
              <a:cs typeface="Calibri"/>
            </a:endParaRPr>
          </a:p>
        </p:txBody>
      </p:sp>
      <p:pic>
        <p:nvPicPr>
          <p:cNvPr id="129" name="object 42">
            <a:extLst>
              <a:ext uri="{FF2B5EF4-FFF2-40B4-BE49-F238E27FC236}">
                <a16:creationId xmlns:a16="http://schemas.microsoft.com/office/drawing/2014/main" id="{2C568268-4F0F-B344-DD75-683D7EB7D7CA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51241" y="1666166"/>
            <a:ext cx="790575" cy="730250"/>
          </a:xfrm>
          <a:prstGeom prst="rect">
            <a:avLst/>
          </a:prstGeom>
        </p:spPr>
      </p:pic>
      <p:pic>
        <p:nvPicPr>
          <p:cNvPr id="130" name="object 43">
            <a:extLst>
              <a:ext uri="{FF2B5EF4-FFF2-40B4-BE49-F238E27FC236}">
                <a16:creationId xmlns:a16="http://schemas.microsoft.com/office/drawing/2014/main" id="{5F06F20A-C129-B41A-FF62-FADC207A9317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15045" y="5293466"/>
            <a:ext cx="790575" cy="730250"/>
          </a:xfrm>
          <a:prstGeom prst="rect">
            <a:avLst/>
          </a:prstGeom>
        </p:spPr>
      </p:pic>
      <p:cxnSp>
        <p:nvCxnSpPr>
          <p:cNvPr id="132" name="Conector de Seta Reta 131">
            <a:extLst>
              <a:ext uri="{FF2B5EF4-FFF2-40B4-BE49-F238E27FC236}">
                <a16:creationId xmlns:a16="http://schemas.microsoft.com/office/drawing/2014/main" id="{D07B2B73-7848-AE23-1E16-F9B28672EA04}"/>
              </a:ext>
            </a:extLst>
          </p:cNvPr>
          <p:cNvCxnSpPr/>
          <p:nvPr/>
        </p:nvCxnSpPr>
        <p:spPr>
          <a:xfrm>
            <a:off x="4734471" y="2038106"/>
            <a:ext cx="13615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object 23">
            <a:extLst>
              <a:ext uri="{FF2B5EF4-FFF2-40B4-BE49-F238E27FC236}">
                <a16:creationId xmlns:a16="http://schemas.microsoft.com/office/drawing/2014/main" id="{98DA0778-8AFB-89C3-DB5B-190DC3A2F9BA}"/>
              </a:ext>
            </a:extLst>
          </p:cNvPr>
          <p:cNvGrpSpPr/>
          <p:nvPr/>
        </p:nvGrpSpPr>
        <p:grpSpPr>
          <a:xfrm>
            <a:off x="8417099" y="5255947"/>
            <a:ext cx="2595029" cy="842603"/>
            <a:chOff x="8816593" y="5105272"/>
            <a:chExt cx="2062480" cy="528320"/>
          </a:xfrm>
        </p:grpSpPr>
        <p:sp>
          <p:nvSpPr>
            <p:cNvPr id="157" name="object 24">
              <a:extLst>
                <a:ext uri="{FF2B5EF4-FFF2-40B4-BE49-F238E27FC236}">
                  <a16:creationId xmlns:a16="http://schemas.microsoft.com/office/drawing/2014/main" id="{20D975A6-770A-3439-8CB0-8D37A17EEA44}"/>
                </a:ext>
              </a:extLst>
            </p:cNvPr>
            <p:cNvSpPr/>
            <p:nvPr/>
          </p:nvSpPr>
          <p:spPr>
            <a:xfrm>
              <a:off x="8816593" y="5343016"/>
              <a:ext cx="330200" cy="76200"/>
            </a:xfrm>
            <a:custGeom>
              <a:avLst/>
              <a:gdLst/>
              <a:ahLst/>
              <a:cxnLst/>
              <a:rect l="l" t="t" r="r" b="b"/>
              <a:pathLst>
                <a:path w="3302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330200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330200" h="76200">
                  <a:moveTo>
                    <a:pt x="330073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330073" y="44450"/>
                  </a:lnTo>
                  <a:lnTo>
                    <a:pt x="330073" y="3175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25">
              <a:extLst>
                <a:ext uri="{FF2B5EF4-FFF2-40B4-BE49-F238E27FC236}">
                  <a16:creationId xmlns:a16="http://schemas.microsoft.com/office/drawing/2014/main" id="{7377C506-590E-77EE-B265-21879A1878AA}"/>
                </a:ext>
              </a:extLst>
            </p:cNvPr>
            <p:cNvSpPr/>
            <p:nvPr/>
          </p:nvSpPr>
          <p:spPr>
            <a:xfrm>
              <a:off x="9026524" y="5105272"/>
              <a:ext cx="1852295" cy="528320"/>
            </a:xfrm>
            <a:custGeom>
              <a:avLst/>
              <a:gdLst/>
              <a:ahLst/>
              <a:cxnLst/>
              <a:rect l="l" t="t" r="r" b="b"/>
              <a:pathLst>
                <a:path w="1852295" h="528320">
                  <a:moveTo>
                    <a:pt x="1389252" y="0"/>
                  </a:moveTo>
                  <a:lnTo>
                    <a:pt x="463042" y="0"/>
                  </a:lnTo>
                  <a:lnTo>
                    <a:pt x="404974" y="2057"/>
                  </a:lnTo>
                  <a:lnTo>
                    <a:pt x="349055" y="8064"/>
                  </a:lnTo>
                  <a:lnTo>
                    <a:pt x="295718" y="17773"/>
                  </a:lnTo>
                  <a:lnTo>
                    <a:pt x="245399" y="30936"/>
                  </a:lnTo>
                  <a:lnTo>
                    <a:pt x="198531" y="47305"/>
                  </a:lnTo>
                  <a:lnTo>
                    <a:pt x="155549" y="66632"/>
                  </a:lnTo>
                  <a:lnTo>
                    <a:pt x="116888" y="88668"/>
                  </a:lnTo>
                  <a:lnTo>
                    <a:pt x="82983" y="113166"/>
                  </a:lnTo>
                  <a:lnTo>
                    <a:pt x="54268" y="139878"/>
                  </a:lnTo>
                  <a:lnTo>
                    <a:pt x="14146" y="198952"/>
                  </a:lnTo>
                  <a:lnTo>
                    <a:pt x="0" y="263905"/>
                  </a:lnTo>
                  <a:lnTo>
                    <a:pt x="3609" y="297018"/>
                  </a:lnTo>
                  <a:lnTo>
                    <a:pt x="31177" y="359303"/>
                  </a:lnTo>
                  <a:lnTo>
                    <a:pt x="82983" y="414692"/>
                  </a:lnTo>
                  <a:lnTo>
                    <a:pt x="116888" y="439183"/>
                  </a:lnTo>
                  <a:lnTo>
                    <a:pt x="155549" y="461209"/>
                  </a:lnTo>
                  <a:lnTo>
                    <a:pt x="198531" y="480524"/>
                  </a:lnTo>
                  <a:lnTo>
                    <a:pt x="245399" y="496880"/>
                  </a:lnTo>
                  <a:lnTo>
                    <a:pt x="295718" y="510031"/>
                  </a:lnTo>
                  <a:lnTo>
                    <a:pt x="349055" y="519730"/>
                  </a:lnTo>
                  <a:lnTo>
                    <a:pt x="404974" y="525731"/>
                  </a:lnTo>
                  <a:lnTo>
                    <a:pt x="463042" y="527786"/>
                  </a:lnTo>
                  <a:lnTo>
                    <a:pt x="1389252" y="527786"/>
                  </a:lnTo>
                  <a:lnTo>
                    <a:pt x="1447345" y="525731"/>
                  </a:lnTo>
                  <a:lnTo>
                    <a:pt x="1503281" y="519730"/>
                  </a:lnTo>
                  <a:lnTo>
                    <a:pt x="1556628" y="510031"/>
                  </a:lnTo>
                  <a:lnTo>
                    <a:pt x="1606952" y="496880"/>
                  </a:lnTo>
                  <a:lnTo>
                    <a:pt x="1653819" y="480524"/>
                  </a:lnTo>
                  <a:lnTo>
                    <a:pt x="1696796" y="461209"/>
                  </a:lnTo>
                  <a:lnTo>
                    <a:pt x="1735449" y="439183"/>
                  </a:lnTo>
                  <a:lnTo>
                    <a:pt x="1769346" y="414692"/>
                  </a:lnTo>
                  <a:lnTo>
                    <a:pt x="1798051" y="387983"/>
                  </a:lnTo>
                  <a:lnTo>
                    <a:pt x="1838156" y="328899"/>
                  </a:lnTo>
                  <a:lnTo>
                    <a:pt x="1852295" y="263905"/>
                  </a:lnTo>
                  <a:lnTo>
                    <a:pt x="1848688" y="230818"/>
                  </a:lnTo>
                  <a:lnTo>
                    <a:pt x="1821132" y="168556"/>
                  </a:lnTo>
                  <a:lnTo>
                    <a:pt x="1769346" y="113166"/>
                  </a:lnTo>
                  <a:lnTo>
                    <a:pt x="1735449" y="88668"/>
                  </a:lnTo>
                  <a:lnTo>
                    <a:pt x="1696796" y="66632"/>
                  </a:lnTo>
                  <a:lnTo>
                    <a:pt x="1653819" y="47305"/>
                  </a:lnTo>
                  <a:lnTo>
                    <a:pt x="1606952" y="30936"/>
                  </a:lnTo>
                  <a:lnTo>
                    <a:pt x="1556628" y="17773"/>
                  </a:lnTo>
                  <a:lnTo>
                    <a:pt x="1503281" y="8064"/>
                  </a:lnTo>
                  <a:lnTo>
                    <a:pt x="1447345" y="2057"/>
                  </a:lnTo>
                  <a:lnTo>
                    <a:pt x="1389252" y="0"/>
                  </a:lnTo>
                  <a:close/>
                </a:path>
              </a:pathLst>
            </a:custGeom>
            <a:solidFill>
              <a:srgbClr val="1B7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9" name="object 30">
            <a:extLst>
              <a:ext uri="{FF2B5EF4-FFF2-40B4-BE49-F238E27FC236}">
                <a16:creationId xmlns:a16="http://schemas.microsoft.com/office/drawing/2014/main" id="{84AE85EC-5CDC-A395-439A-DFCB998B45B3}"/>
              </a:ext>
            </a:extLst>
          </p:cNvPr>
          <p:cNvSpPr txBox="1"/>
          <p:nvPr/>
        </p:nvSpPr>
        <p:spPr>
          <a:xfrm>
            <a:off x="8927320" y="5293466"/>
            <a:ext cx="191359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Emissão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 err="1">
                <a:solidFill>
                  <a:srgbClr val="FFFFFF"/>
                </a:solidFill>
                <a:latin typeface="Calibri"/>
                <a:cs typeface="Calibri"/>
              </a:rPr>
              <a:t>parecer</a:t>
            </a:r>
            <a:r>
              <a:rPr lang="pt-BR" sz="1200" spc="-10" dirty="0">
                <a:solidFill>
                  <a:srgbClr val="FFFFFF"/>
                </a:solidFill>
                <a:latin typeface="Calibri"/>
                <a:cs typeface="Calibri"/>
              </a:rPr>
              <a:t> em Formulário de Avaliação de Compatibilidade de função (COGESS / COGEP)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64" name="CaixaDeTexto 163">
            <a:extLst>
              <a:ext uri="{FF2B5EF4-FFF2-40B4-BE49-F238E27FC236}">
                <a16:creationId xmlns:a16="http://schemas.microsoft.com/office/drawing/2014/main" id="{E8EF5A92-305A-2B84-E327-D719DCCB067D}"/>
              </a:ext>
            </a:extLst>
          </p:cNvPr>
          <p:cNvSpPr txBox="1"/>
          <p:nvPr/>
        </p:nvSpPr>
        <p:spPr>
          <a:xfrm>
            <a:off x="8211660" y="1531831"/>
            <a:ext cx="18467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SEGES/</a:t>
            </a:r>
            <a:r>
              <a:rPr lang="pt-BR" sz="1000" dirty="0" err="1"/>
              <a:t>COGESS</a:t>
            </a:r>
            <a:r>
              <a:rPr lang="pt-BR" sz="1000" dirty="0"/>
              <a:t>/</a:t>
            </a:r>
            <a:r>
              <a:rPr lang="pt-BR" sz="1000" dirty="0" err="1"/>
              <a:t>CPS</a:t>
            </a:r>
            <a:r>
              <a:rPr lang="pt-BR" sz="1000" dirty="0"/>
              <a:t>/</a:t>
            </a:r>
            <a:r>
              <a:rPr lang="pt-BR" sz="1000" dirty="0" err="1"/>
              <a:t>COAP</a:t>
            </a:r>
            <a:endParaRPr lang="pt-BR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Tinta 3">
                <a:extLst>
                  <a:ext uri="{FF2B5EF4-FFF2-40B4-BE49-F238E27FC236}">
                    <a16:creationId xmlns:a16="http://schemas.microsoft.com/office/drawing/2014/main" id="{696FA42D-C278-7FC8-D282-6B34FEBEE136}"/>
                  </a:ext>
                </a:extLst>
              </p14:cNvPr>
              <p14:cNvContentPartPr/>
              <p14:nvPr/>
            </p14:nvContentPartPr>
            <p14:xfrm>
              <a:off x="3618290" y="4178388"/>
              <a:ext cx="360" cy="360"/>
            </p14:xfrm>
          </p:contentPart>
        </mc:Choice>
        <mc:Fallback xmlns="">
          <p:pic>
            <p:nvPicPr>
              <p:cNvPr id="4" name="Tinta 3">
                <a:extLst>
                  <a:ext uri="{FF2B5EF4-FFF2-40B4-BE49-F238E27FC236}">
                    <a16:creationId xmlns:a16="http://schemas.microsoft.com/office/drawing/2014/main" id="{696FA42D-C278-7FC8-D282-6B34FEBEE13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82290" y="4142748"/>
                <a:ext cx="7200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Agrupar 6">
            <a:extLst>
              <a:ext uri="{FF2B5EF4-FFF2-40B4-BE49-F238E27FC236}">
                <a16:creationId xmlns:a16="http://schemas.microsoft.com/office/drawing/2014/main" id="{4C4CE562-220A-5244-FD95-8299CE5BAADA}"/>
              </a:ext>
            </a:extLst>
          </p:cNvPr>
          <p:cNvGrpSpPr/>
          <p:nvPr/>
        </p:nvGrpSpPr>
        <p:grpSpPr>
          <a:xfrm>
            <a:off x="3863810" y="3401868"/>
            <a:ext cx="59400" cy="49680"/>
            <a:chOff x="3863810" y="3401868"/>
            <a:chExt cx="59400" cy="49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5" name="Tinta 4">
                  <a:extLst>
                    <a:ext uri="{FF2B5EF4-FFF2-40B4-BE49-F238E27FC236}">
                      <a16:creationId xmlns:a16="http://schemas.microsoft.com/office/drawing/2014/main" id="{B094AB69-BF26-F21E-9AEB-A65F444C0E4B}"/>
                    </a:ext>
                  </a:extLst>
                </p14:cNvPr>
                <p14:cNvContentPartPr/>
                <p14:nvPr/>
              </p14:nvContentPartPr>
              <p14:xfrm>
                <a:off x="3922850" y="3451188"/>
                <a:ext cx="360" cy="360"/>
              </p14:xfrm>
            </p:contentPart>
          </mc:Choice>
          <mc:Fallback xmlns="">
            <p:pic>
              <p:nvPicPr>
                <p:cNvPr id="5" name="Tinta 4">
                  <a:extLst>
                    <a:ext uri="{FF2B5EF4-FFF2-40B4-BE49-F238E27FC236}">
                      <a16:creationId xmlns:a16="http://schemas.microsoft.com/office/drawing/2014/main" id="{B094AB69-BF26-F21E-9AEB-A65F444C0E4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887210" y="341518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6" name="Tinta 5">
                  <a:extLst>
                    <a:ext uri="{FF2B5EF4-FFF2-40B4-BE49-F238E27FC236}">
                      <a16:creationId xmlns:a16="http://schemas.microsoft.com/office/drawing/2014/main" id="{5E637A16-451F-ED41-7246-145DFF9786C9}"/>
                    </a:ext>
                  </a:extLst>
                </p14:cNvPr>
                <p14:cNvContentPartPr/>
                <p14:nvPr/>
              </p14:nvContentPartPr>
              <p14:xfrm>
                <a:off x="3863810" y="3401868"/>
                <a:ext cx="360" cy="360"/>
              </p14:xfrm>
            </p:contentPart>
          </mc:Choice>
          <mc:Fallback xmlns="">
            <p:pic>
              <p:nvPicPr>
                <p:cNvPr id="6" name="Tinta 5">
                  <a:extLst>
                    <a:ext uri="{FF2B5EF4-FFF2-40B4-BE49-F238E27FC236}">
                      <a16:creationId xmlns:a16="http://schemas.microsoft.com/office/drawing/2014/main" id="{5E637A16-451F-ED41-7246-145DFF9786C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828170" y="336586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" name="Tinta 7">
                <a:extLst>
                  <a:ext uri="{FF2B5EF4-FFF2-40B4-BE49-F238E27FC236}">
                    <a16:creationId xmlns:a16="http://schemas.microsoft.com/office/drawing/2014/main" id="{DC2B57B5-50BC-C95B-0D1C-8B72BC18CB25}"/>
                  </a:ext>
                </a:extLst>
              </p14:cNvPr>
              <p14:cNvContentPartPr/>
              <p14:nvPr/>
            </p14:nvContentPartPr>
            <p14:xfrm>
              <a:off x="3863810" y="3371988"/>
              <a:ext cx="360" cy="360"/>
            </p14:xfrm>
          </p:contentPart>
        </mc:Choice>
        <mc:Fallback xmlns="">
          <p:pic>
            <p:nvPicPr>
              <p:cNvPr id="8" name="Tinta 7">
                <a:extLst>
                  <a:ext uri="{FF2B5EF4-FFF2-40B4-BE49-F238E27FC236}">
                    <a16:creationId xmlns:a16="http://schemas.microsoft.com/office/drawing/2014/main" id="{DC2B57B5-50BC-C95B-0D1C-8B72BC18CB2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827810" y="3335988"/>
                <a:ext cx="7200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Agrupar 20">
            <a:extLst>
              <a:ext uri="{FF2B5EF4-FFF2-40B4-BE49-F238E27FC236}">
                <a16:creationId xmlns:a16="http://schemas.microsoft.com/office/drawing/2014/main" id="{57615277-6827-2CAB-7513-678CE168322F}"/>
              </a:ext>
            </a:extLst>
          </p:cNvPr>
          <p:cNvGrpSpPr/>
          <p:nvPr/>
        </p:nvGrpSpPr>
        <p:grpSpPr>
          <a:xfrm>
            <a:off x="2819236" y="5208970"/>
            <a:ext cx="4173790" cy="995988"/>
            <a:chOff x="4777228" y="4880889"/>
            <a:chExt cx="4173790" cy="995988"/>
          </a:xfrm>
        </p:grpSpPr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9E1C9E9C-669E-6B6C-E4A5-62B83AED2BE1}"/>
                </a:ext>
              </a:extLst>
            </p:cNvPr>
            <p:cNvSpPr/>
            <p:nvPr/>
          </p:nvSpPr>
          <p:spPr>
            <a:xfrm>
              <a:off x="4777228" y="4880889"/>
              <a:ext cx="1888588" cy="715865"/>
            </a:xfrm>
            <a:custGeom>
              <a:avLst/>
              <a:gdLst/>
              <a:ahLst/>
              <a:cxnLst/>
              <a:rect l="l" t="t" r="r" b="b"/>
              <a:pathLst>
                <a:path w="6899984" h="5181260">
                  <a:moveTo>
                    <a:pt x="0" y="0"/>
                  </a:moveTo>
                  <a:lnTo>
                    <a:pt x="6899983" y="0"/>
                  </a:lnTo>
                  <a:lnTo>
                    <a:pt x="6899983" y="5181261"/>
                  </a:lnTo>
                  <a:lnTo>
                    <a:pt x="0" y="5181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6F5B6C39-B858-69D8-B2E1-DF17C87AC263}"/>
                </a:ext>
              </a:extLst>
            </p:cNvPr>
            <p:cNvSpPr txBox="1"/>
            <p:nvPr/>
          </p:nvSpPr>
          <p:spPr>
            <a:xfrm>
              <a:off x="4860499" y="4953547"/>
              <a:ext cx="16597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Servidor + Chefia </a:t>
              </a:r>
            </a:p>
            <a:p>
              <a:pPr algn="ctr"/>
              <a:endParaRPr lang="pt-BR" dirty="0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378EE51E-965D-83C6-1A96-34413BA6FCB0}"/>
                </a:ext>
              </a:extLst>
            </p:cNvPr>
            <p:cNvSpPr/>
            <p:nvPr/>
          </p:nvSpPr>
          <p:spPr>
            <a:xfrm>
              <a:off x="7062430" y="4910255"/>
              <a:ext cx="1888588" cy="715865"/>
            </a:xfrm>
            <a:custGeom>
              <a:avLst/>
              <a:gdLst/>
              <a:ahLst/>
              <a:cxnLst/>
              <a:rect l="l" t="t" r="r" b="b"/>
              <a:pathLst>
                <a:path w="6899984" h="5181260">
                  <a:moveTo>
                    <a:pt x="0" y="0"/>
                  </a:moveTo>
                  <a:lnTo>
                    <a:pt x="6899983" y="0"/>
                  </a:lnTo>
                  <a:lnTo>
                    <a:pt x="6899983" y="5181261"/>
                  </a:lnTo>
                  <a:lnTo>
                    <a:pt x="0" y="5181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0183FD00-6009-8894-F875-29B796FCE1F3}"/>
                </a:ext>
              </a:extLst>
            </p:cNvPr>
            <p:cNvSpPr txBox="1"/>
            <p:nvPr/>
          </p:nvSpPr>
          <p:spPr>
            <a:xfrm>
              <a:off x="7751842" y="5142887"/>
              <a:ext cx="9785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err="1"/>
                <a:t>URH</a:t>
              </a:r>
              <a:r>
                <a:rPr lang="pt-BR" dirty="0"/>
                <a:t> </a:t>
              </a:r>
            </a:p>
          </p:txBody>
        </p:sp>
      </p:grpSp>
      <p:cxnSp>
        <p:nvCxnSpPr>
          <p:cNvPr id="28" name="Conector de Seta Reta 27">
            <a:extLst>
              <a:ext uri="{FF2B5EF4-FFF2-40B4-BE49-F238E27FC236}">
                <a16:creationId xmlns:a16="http://schemas.microsoft.com/office/drawing/2014/main" id="{52F3A671-7593-EDC5-6A7A-1AE7C8FB66C3}"/>
              </a:ext>
            </a:extLst>
          </p:cNvPr>
          <p:cNvCxnSpPr/>
          <p:nvPr/>
        </p:nvCxnSpPr>
        <p:spPr>
          <a:xfrm flipH="1">
            <a:off x="4754624" y="5683285"/>
            <a:ext cx="3498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52E9ACF8-83C3-45AC-0635-AF7AF8382145}"/>
              </a:ext>
            </a:extLst>
          </p:cNvPr>
          <p:cNvSpPr txBox="1"/>
          <p:nvPr/>
        </p:nvSpPr>
        <p:spPr>
          <a:xfrm rot="10800000" flipV="1">
            <a:off x="2819236" y="5980062"/>
            <a:ext cx="199396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5"/>
              </a:spcBef>
            </a:pPr>
            <a:r>
              <a:rPr lang="pt-BR" sz="1000" dirty="0">
                <a:latin typeface="Calibri"/>
                <a:cs typeface="Calibri"/>
              </a:rPr>
              <a:t>Ciência do servidor e da chefia</a:t>
            </a:r>
          </a:p>
        </p:txBody>
      </p:sp>
      <p:sp>
        <p:nvSpPr>
          <p:cNvPr id="27" name="Freeform 17">
            <a:extLst>
              <a:ext uri="{FF2B5EF4-FFF2-40B4-BE49-F238E27FC236}">
                <a16:creationId xmlns:a16="http://schemas.microsoft.com/office/drawing/2014/main" id="{40D025EC-0F9C-242B-AE61-3EC4F980D060}"/>
              </a:ext>
            </a:extLst>
          </p:cNvPr>
          <p:cNvSpPr/>
          <p:nvPr/>
        </p:nvSpPr>
        <p:spPr>
          <a:xfrm>
            <a:off x="641733" y="2689282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4F9E49D5-4B79-73BE-E021-AF47A2848ABB}"/>
              </a:ext>
            </a:extLst>
          </p:cNvPr>
          <p:cNvSpPr txBox="1"/>
          <p:nvPr/>
        </p:nvSpPr>
        <p:spPr>
          <a:xfrm>
            <a:off x="1073573" y="2889519"/>
            <a:ext cx="1172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Comissão</a:t>
            </a:r>
          </a:p>
        </p:txBody>
      </p:sp>
      <p:cxnSp>
        <p:nvCxnSpPr>
          <p:cNvPr id="39" name="Conector: Curvo 38">
            <a:extLst>
              <a:ext uri="{FF2B5EF4-FFF2-40B4-BE49-F238E27FC236}">
                <a16:creationId xmlns:a16="http://schemas.microsoft.com/office/drawing/2014/main" id="{579C26CE-46CA-2930-A3F4-C32BA8810C22}"/>
              </a:ext>
            </a:extLst>
          </p:cNvPr>
          <p:cNvCxnSpPr>
            <a:cxnSpLocks/>
          </p:cNvCxnSpPr>
          <p:nvPr/>
        </p:nvCxnSpPr>
        <p:spPr>
          <a:xfrm flipV="1">
            <a:off x="2544726" y="2323100"/>
            <a:ext cx="1319084" cy="772191"/>
          </a:xfrm>
          <a:prstGeom prst="curvedConnector3">
            <a:avLst>
              <a:gd name="adj1" fmla="val 1006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: Curvo 44">
            <a:extLst>
              <a:ext uri="{FF2B5EF4-FFF2-40B4-BE49-F238E27FC236}">
                <a16:creationId xmlns:a16="http://schemas.microsoft.com/office/drawing/2014/main" id="{ABDE648E-510E-989F-7324-DAA6A4EAEB9A}"/>
              </a:ext>
            </a:extLst>
          </p:cNvPr>
          <p:cNvCxnSpPr>
            <a:cxnSpLocks/>
            <a:stCxn id="114" idx="2"/>
            <a:endCxn id="14" idx="2"/>
          </p:cNvCxnSpPr>
          <p:nvPr/>
        </p:nvCxnSpPr>
        <p:spPr>
          <a:xfrm rot="5400000" flipH="1">
            <a:off x="5479863" y="787249"/>
            <a:ext cx="1620245" cy="4710860"/>
          </a:xfrm>
          <a:prstGeom prst="curvedConnector3">
            <a:avLst>
              <a:gd name="adj1" fmla="val -141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ject 34">
            <a:extLst>
              <a:ext uri="{FF2B5EF4-FFF2-40B4-BE49-F238E27FC236}">
                <a16:creationId xmlns:a16="http://schemas.microsoft.com/office/drawing/2014/main" id="{CF58685D-F9F0-157E-1493-8C5EFCE48BA4}"/>
              </a:ext>
            </a:extLst>
          </p:cNvPr>
          <p:cNvSpPr txBox="1"/>
          <p:nvPr/>
        </p:nvSpPr>
        <p:spPr>
          <a:xfrm>
            <a:off x="3618290" y="4974129"/>
            <a:ext cx="3838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400" spc="-25" dirty="0">
                <a:latin typeface="Calibri"/>
                <a:cs typeface="Calibri"/>
              </a:rPr>
              <a:t>OU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3" name="Freeform 17">
            <a:extLst>
              <a:ext uri="{FF2B5EF4-FFF2-40B4-BE49-F238E27FC236}">
                <a16:creationId xmlns:a16="http://schemas.microsoft.com/office/drawing/2014/main" id="{DA1355A7-9A45-084A-EF8C-4B339C7D6EFE}"/>
              </a:ext>
            </a:extLst>
          </p:cNvPr>
          <p:cNvSpPr/>
          <p:nvPr/>
        </p:nvSpPr>
        <p:spPr>
          <a:xfrm>
            <a:off x="2741356" y="4169538"/>
            <a:ext cx="1888588" cy="715865"/>
          </a:xfrm>
          <a:custGeom>
            <a:avLst/>
            <a:gdLst/>
            <a:ahLst/>
            <a:cxnLst/>
            <a:rect l="l" t="t" r="r" b="b"/>
            <a:pathLst>
              <a:path w="6899984" h="5181260">
                <a:moveTo>
                  <a:pt x="0" y="0"/>
                </a:moveTo>
                <a:lnTo>
                  <a:pt x="6899983" y="0"/>
                </a:lnTo>
                <a:lnTo>
                  <a:pt x="6899983" y="5181261"/>
                </a:lnTo>
                <a:lnTo>
                  <a:pt x="0" y="518126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cxnSp>
        <p:nvCxnSpPr>
          <p:cNvPr id="56" name="Conector: Curvo 55">
            <a:extLst>
              <a:ext uri="{FF2B5EF4-FFF2-40B4-BE49-F238E27FC236}">
                <a16:creationId xmlns:a16="http://schemas.microsoft.com/office/drawing/2014/main" id="{E4C687B7-6158-3197-F8AC-D03E685B5930}"/>
              </a:ext>
            </a:extLst>
          </p:cNvPr>
          <p:cNvCxnSpPr>
            <a:cxnSpLocks/>
          </p:cNvCxnSpPr>
          <p:nvPr/>
        </p:nvCxnSpPr>
        <p:spPr>
          <a:xfrm rot="10800000">
            <a:off x="4655548" y="4644417"/>
            <a:ext cx="1456139" cy="564553"/>
          </a:xfrm>
          <a:prstGeom prst="curvedConnector3">
            <a:avLst>
              <a:gd name="adj1" fmla="val -61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6772E5D6-21FF-B41B-D79C-ECD583AB4F80}"/>
              </a:ext>
            </a:extLst>
          </p:cNvPr>
          <p:cNvSpPr txBox="1"/>
          <p:nvPr/>
        </p:nvSpPr>
        <p:spPr>
          <a:xfrm>
            <a:off x="2819236" y="4392518"/>
            <a:ext cx="1509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Comissão</a:t>
            </a:r>
          </a:p>
        </p:txBody>
      </p:sp>
      <p:cxnSp>
        <p:nvCxnSpPr>
          <p:cNvPr id="61" name="Conector: Curvo 60">
            <a:extLst>
              <a:ext uri="{FF2B5EF4-FFF2-40B4-BE49-F238E27FC236}">
                <a16:creationId xmlns:a16="http://schemas.microsoft.com/office/drawing/2014/main" id="{D220E903-57D3-C020-89E7-5722F50C5595}"/>
              </a:ext>
            </a:extLst>
          </p:cNvPr>
          <p:cNvCxnSpPr>
            <a:cxnSpLocks/>
            <a:stCxn id="60" idx="1"/>
            <a:endCxn id="23" idx="1"/>
          </p:cNvCxnSpPr>
          <p:nvPr/>
        </p:nvCxnSpPr>
        <p:spPr>
          <a:xfrm rot="10800000" flipH="1" flipV="1">
            <a:off x="2819235" y="4577183"/>
            <a:ext cx="83271" cy="1166109"/>
          </a:xfrm>
          <a:prstGeom prst="curvedConnector3">
            <a:avLst>
              <a:gd name="adj1" fmla="val -27452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179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1408</Words>
  <Application>Microsoft Office PowerPoint</Application>
  <PresentationFormat>Widescreen</PresentationFormat>
  <Paragraphs>266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Maury Junior</dc:creator>
  <cp:lastModifiedBy>Ana Luísa Palhares Sérgio</cp:lastModifiedBy>
  <cp:revision>40</cp:revision>
  <dcterms:created xsi:type="dcterms:W3CDTF">2024-03-31T21:47:41Z</dcterms:created>
  <dcterms:modified xsi:type="dcterms:W3CDTF">2025-02-13T16:55:51Z</dcterms:modified>
</cp:coreProperties>
</file>