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media/image4.jpg" ContentType="image/jpeg"/>
  <Override PartName="/ppt/media/image10.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4" r:id="rId2"/>
    <p:sldId id="2076137350" r:id="rId3"/>
    <p:sldId id="2076137345" r:id="rId4"/>
    <p:sldId id="2076137343" r:id="rId5"/>
    <p:sldId id="2076137344" r:id="rId6"/>
    <p:sldId id="2076137341" r:id="rId7"/>
  </p:sldIdLst>
  <p:sldSz cx="9144000" cy="5143500" type="screen16x9"/>
  <p:notesSz cx="10234613" cy="70993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1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599" cy="356609"/>
          </a:xfrm>
          <a:prstGeom prst="rect">
            <a:avLst/>
          </a:prstGeom>
        </p:spPr>
        <p:txBody>
          <a:bodyPr vert="horz" lIns="94430" tIns="47215" rIns="94430" bIns="47215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377" y="0"/>
            <a:ext cx="4435599" cy="356609"/>
          </a:xfrm>
          <a:prstGeom prst="rect">
            <a:avLst/>
          </a:prstGeom>
        </p:spPr>
        <p:txBody>
          <a:bodyPr vert="horz" lIns="94430" tIns="47215" rIns="94430" bIns="47215" rtlCol="0"/>
          <a:lstStyle>
            <a:lvl1pPr algn="r">
              <a:defRPr sz="1200"/>
            </a:lvl1pPr>
          </a:lstStyle>
          <a:p>
            <a:fld id="{F63C15E8-51B4-4066-93A3-D9ECF5E23DB9}" type="datetimeFigureOut">
              <a:rPr lang="pt-BR" smtClean="0"/>
              <a:t>13/08/2025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989263" y="887413"/>
            <a:ext cx="4256087" cy="23955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30" tIns="47215" rIns="94430" bIns="47215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2971" y="3416539"/>
            <a:ext cx="8188672" cy="2795349"/>
          </a:xfrm>
          <a:prstGeom prst="rect">
            <a:avLst/>
          </a:prstGeom>
        </p:spPr>
        <p:txBody>
          <a:bodyPr vert="horz" lIns="94430" tIns="47215" rIns="94430" bIns="47215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742693"/>
            <a:ext cx="4435599" cy="356608"/>
          </a:xfrm>
          <a:prstGeom prst="rect">
            <a:avLst/>
          </a:prstGeom>
        </p:spPr>
        <p:txBody>
          <a:bodyPr vert="horz" lIns="94430" tIns="47215" rIns="94430" bIns="47215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377" y="6742693"/>
            <a:ext cx="4435599" cy="356608"/>
          </a:xfrm>
          <a:prstGeom prst="rect">
            <a:avLst/>
          </a:prstGeom>
        </p:spPr>
        <p:txBody>
          <a:bodyPr vert="horz" lIns="94430" tIns="47215" rIns="94430" bIns="47215" rtlCol="0" anchor="b"/>
          <a:lstStyle>
            <a:lvl1pPr algn="r">
              <a:defRPr sz="1200"/>
            </a:lvl1pPr>
          </a:lstStyle>
          <a:p>
            <a:fld id="{0CD2C0F2-59B1-4CBE-9FCD-D13C4CA3CCB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0935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87CAA85-17E7-1BCF-135D-EEABDF4D6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xmlns="" id="{75E12E3E-4515-7AA6-032E-8832CA39CD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xmlns="" id="{841DC3C1-FB91-72D1-39E8-5E91106E3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4833A62B-8F5E-C286-829B-A0A61BC57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2C0F2-59B1-4CBE-9FCD-D13C4CA3CCB6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952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F5E11A5-ECBC-51F7-E83A-D2DC0F9F4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xmlns="" id="{C81C3B37-CE0D-EE54-249C-A74B74FC65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xmlns="" id="{B220102A-E1A0-B951-FBFE-30CFF879E7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xmlns="" id="{00A6B458-F06F-6B27-6C0C-9F55D8ECC0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2C0F2-59B1-4CBE-9FCD-D13C4CA3CCB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8609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2C0F2-59B1-4CBE-9FCD-D13C4CA3CCB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17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549" cy="513762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80600" y="4577250"/>
            <a:ext cx="845953" cy="39359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42475" y="904675"/>
            <a:ext cx="6116955" cy="1579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549" cy="51376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05F6CE3-BED8-5FE8-0C50-0D36D203B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247477"/>
            <a:ext cx="6858000" cy="138499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1729E964-BA11-B8D2-69D3-89095E043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xmlns="" id="{739DCAAD-B15B-6E47-7076-0E64EEA54B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83455"/>
            <a:ext cx="2103120" cy="276999"/>
          </a:xfrm>
        </p:spPr>
        <p:txBody>
          <a:bodyPr/>
          <a:lstStyle/>
          <a:p>
            <a:fld id="{748C1E97-B678-4F89-90F2-9477A71A47A3}" type="datetimeFigureOut">
              <a:rPr lang="pt-BR" smtClean="0"/>
              <a:t>13/08/2025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xmlns="" id="{1B507C7B-EB18-3AF6-8D7A-FD3A5984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08960" y="4783455"/>
            <a:ext cx="2926080" cy="276999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xmlns="" id="{41EA9A0E-5563-36D5-AE87-E17DB4701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3680" y="4783455"/>
            <a:ext cx="2103120" cy="276999"/>
          </a:xfrm>
        </p:spPr>
        <p:txBody>
          <a:bodyPr/>
          <a:lstStyle/>
          <a:p>
            <a:fld id="{3F4F3F55-B598-40E9-B599-7F0256A7DCE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7595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33549" cy="513762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680600" y="4577250"/>
            <a:ext cx="845953" cy="3935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9825" y="218659"/>
            <a:ext cx="7446645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660AC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8/13/2025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4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1.png"/><Relationship Id="rId3" Type="http://schemas.openxmlformats.org/officeDocument/2006/relationships/image" Target="../media/image4.jpg"/><Relationship Id="rId7" Type="http://schemas.openxmlformats.org/officeDocument/2006/relationships/image" Target="../media/image9.jpe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6.jp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image" Target="../media/image15.jpg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0.jpg"/><Relationship Id="rId12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11" Type="http://schemas.openxmlformats.org/officeDocument/2006/relationships/image" Target="../media/image6.png"/><Relationship Id="rId5" Type="http://schemas.openxmlformats.org/officeDocument/2006/relationships/image" Target="../media/image8.png"/><Relationship Id="rId10" Type="http://schemas.openxmlformats.org/officeDocument/2006/relationships/image" Target="../media/image19.jpg"/><Relationship Id="rId4" Type="http://schemas.openxmlformats.org/officeDocument/2006/relationships/image" Target="../media/image7.png"/><Relationship Id="rId9" Type="http://schemas.openxmlformats.org/officeDocument/2006/relationships/image" Target="../media/image18.jp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image" Target="../media/image11.png"/><Relationship Id="rId3" Type="http://schemas.openxmlformats.org/officeDocument/2006/relationships/image" Target="../media/image4.jpg"/><Relationship Id="rId7" Type="http://schemas.openxmlformats.org/officeDocument/2006/relationships/image" Target="../media/image9.jpe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22.jp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image" Target="../media/image21.jpg"/><Relationship Id="rId4" Type="http://schemas.openxmlformats.org/officeDocument/2006/relationships/image" Target="../media/image5.png"/><Relationship Id="rId9" Type="http://schemas.openxmlformats.org/officeDocument/2006/relationships/image" Target="../media/image20.png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0.jpg"/><Relationship Id="rId12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11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microsoft.com/office/2007/relationships/hdphoto" Target="../media/hdphoto1.wdp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DFBFD1B-C13B-1592-BD71-BABA4BD4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10DBCB23-ED6C-978C-43CB-0061CA30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313AD769-20C4-29CC-6B06-FE211D35A854}"/>
              </a:ext>
            </a:extLst>
          </p:cNvPr>
          <p:cNvSpPr txBox="1"/>
          <p:nvPr/>
        </p:nvSpPr>
        <p:spPr>
          <a:xfrm>
            <a:off x="2147428" y="1243208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F4504F7F-1879-82B1-7506-16350AD672CA}"/>
              </a:ext>
            </a:extLst>
          </p:cNvPr>
          <p:cNvSpPr txBox="1"/>
          <p:nvPr/>
        </p:nvSpPr>
        <p:spPr>
          <a:xfrm>
            <a:off x="2226924" y="1629951"/>
            <a:ext cx="578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37120: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serviços urbanos e qualidade de vida;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37122: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inteligentes;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37123: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</a:t>
            </a:r>
            <a:r>
              <a:rPr lang="pt-BR" sz="1200" dirty="0" err="1">
                <a:solidFill>
                  <a:schemeClr val="bg1"/>
                </a:solidFill>
                <a:latin typeface="Corporate S Light" panose="020B0303040000020004" pitchFamily="34" charset="77"/>
              </a:rPr>
              <a:t>resilientes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.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63536163-13C5-2EB6-82AC-64D6B1E1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827" y="394343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01B8CCDF-6CE3-5710-271D-C4180DDBB7EE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xmlns="" id="{0F071FBA-8809-6AC3-B465-F12942D77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141" y="4346652"/>
            <a:ext cx="1570941" cy="451820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7AEA5610-6293-6D91-2B8E-B27545AC0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D1533739-51B2-7A8F-01D4-CADB876FFB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1741" y="312085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9305A219-556A-806C-EFC8-4258D9928D8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0633F659-4D41-D977-FFDD-6DAFBE02218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xmlns="" id="{EAD03A72-F0F4-ABFE-6FFE-30E5BCF47216}"/>
              </a:ext>
            </a:extLst>
          </p:cNvPr>
          <p:cNvGrpSpPr/>
          <p:nvPr/>
        </p:nvGrpSpPr>
        <p:grpSpPr>
          <a:xfrm>
            <a:off x="7142446" y="2263896"/>
            <a:ext cx="1356722" cy="290027"/>
            <a:chOff x="8955532" y="2338974"/>
            <a:chExt cx="1808962" cy="386702"/>
          </a:xfrm>
        </p:grpSpPr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xmlns="" id="{1FC47F27-F742-F185-CD9D-F1F207FDCCE9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6" name="Imagem 5">
              <a:extLst>
                <a:ext uri="{FF2B5EF4-FFF2-40B4-BE49-F238E27FC236}">
                  <a16:creationId xmlns:a16="http://schemas.microsoft.com/office/drawing/2014/main" xmlns="" id="{D228D0C9-7F6A-C2A5-6FB6-46C84D230B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2275C22A-1495-66B5-8A70-529AA7F25B6D}"/>
              </a:ext>
            </a:extLst>
          </p:cNvPr>
          <p:cNvSpPr txBox="1"/>
          <p:nvPr/>
        </p:nvSpPr>
        <p:spPr>
          <a:xfrm>
            <a:off x="2095052" y="394343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pic>
        <p:nvPicPr>
          <p:cNvPr id="1026" name="Picture 2" descr="C:\Users\d948193\Documents\PNG\SEC_INOV_E_TECNOL__HORIZONTAL MONOCROM_BLACK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24862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948193\Documents\Logotipo_Prefeitura\logo_PrefSP_todos\logo_PrefSP_horizontais\PNG\logo_PrefSP_sem fundo_horizontal_preto_monocromátic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45" y="3581962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05831FA-74D4-971F-EAB9-859B29277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B5CEAEF5-2F2A-BE9B-4C34-851CB4344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1B77E487-1E9E-C659-83CB-71911BD36E1C}"/>
              </a:ext>
            </a:extLst>
          </p:cNvPr>
          <p:cNvSpPr txBox="1"/>
          <p:nvPr/>
        </p:nvSpPr>
        <p:spPr>
          <a:xfrm>
            <a:off x="2149148" y="894501"/>
            <a:ext cx="4103880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23" rtl="0"/>
            <a:r>
              <a:rPr lang="pt-BR" sz="1275" kern="1200" spc="225" dirty="0">
                <a:solidFill>
                  <a:prstClr val="white"/>
                </a:solidFill>
                <a:latin typeface="Corporate S Regular" panose="020B0503040000020004" pitchFamily="34" charset="77"/>
                <a:ea typeface="+mn-ea"/>
                <a:cs typeface="+mn-cs"/>
              </a:rPr>
              <a:t>INTELIGENTE | RESILIENTE | SUSTENTÁVEL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ACA3461E-74C2-0144-4B8E-37C462AF9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47" y="75633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28A486E6-848E-003D-F0D8-BE7DD815261D}"/>
              </a:ext>
            </a:extLst>
          </p:cNvPr>
          <p:cNvSpPr/>
          <p:nvPr/>
        </p:nvSpPr>
        <p:spPr>
          <a:xfrm>
            <a:off x="-2" y="4130130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23" rtl="0"/>
            <a:endParaRPr lang="pt-BR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xmlns="" id="{A888F313-D403-E70D-1E57-138A202B5B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7142" y="4346653"/>
            <a:ext cx="1570941" cy="451820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D380456E-A87F-58A4-BDD7-6D3FC957AF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3901" y="4277222"/>
            <a:ext cx="558890" cy="59068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3750EBBE-E2D2-7AD0-ADC2-AFFBAC5508C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20" y="4412637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B9954293-80AE-A0E0-3DB8-72DD9D1A5C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2"/>
            <a:ext cx="586484" cy="42961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9CBFA28C-3602-1FF3-2772-BE42A91CF18E}"/>
              </a:ext>
            </a:extLst>
          </p:cNvPr>
          <p:cNvSpPr txBox="1"/>
          <p:nvPr/>
        </p:nvSpPr>
        <p:spPr>
          <a:xfrm>
            <a:off x="508358" y="1222185"/>
            <a:ext cx="578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23" rtl="0"/>
            <a:r>
              <a:rPr lang="pt-BR" sz="1200" b="1" kern="1200" dirty="0">
                <a:solidFill>
                  <a:prstClr val="white"/>
                </a:solidFill>
                <a:latin typeface="Corporate S Light" panose="020B0303040000020004" pitchFamily="34" charset="77"/>
                <a:ea typeface="+mn-ea"/>
                <a:cs typeface="+mn-cs"/>
              </a:rPr>
              <a:t>&gt; ABNT NBR ISO 37120: serviços urbanos e qualidade de vida;</a:t>
            </a:r>
          </a:p>
          <a:p>
            <a:pPr algn="l" defTabSz="457223" rtl="0"/>
            <a:r>
              <a:rPr lang="pt-BR" sz="1200" b="1" kern="1200" dirty="0">
                <a:solidFill>
                  <a:prstClr val="white"/>
                </a:solidFill>
                <a:latin typeface="Corporate S Light" panose="020B0303040000020004" pitchFamily="34" charset="77"/>
                <a:ea typeface="+mn-ea"/>
                <a:cs typeface="+mn-cs"/>
              </a:rPr>
              <a:t>&gt; ABNT NBR ISO 37122: cidades inteligentes;</a:t>
            </a:r>
          </a:p>
          <a:p>
            <a:pPr algn="l" defTabSz="457223" rtl="0"/>
            <a:r>
              <a:rPr lang="pt-BR" sz="1200" b="1" kern="1200" dirty="0">
                <a:solidFill>
                  <a:prstClr val="white"/>
                </a:solidFill>
                <a:latin typeface="Corporate S Light" panose="020B0303040000020004" pitchFamily="34" charset="77"/>
                <a:ea typeface="+mn-ea"/>
                <a:cs typeface="+mn-cs"/>
              </a:rPr>
              <a:t>&gt; ABNT NBR ISO 37123: cidades resilientes.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B947630C-153B-B5B5-4F4B-199E59642371}"/>
              </a:ext>
            </a:extLst>
          </p:cNvPr>
          <p:cNvSpPr txBox="1"/>
          <p:nvPr/>
        </p:nvSpPr>
        <p:spPr>
          <a:xfrm>
            <a:off x="171450" y="2024951"/>
            <a:ext cx="8884789" cy="203132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l" defTabSz="457223" rtl="0"/>
            <a:r>
              <a:rPr lang="pt-BR" sz="1050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pt-BR" sz="160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As conformidades foram concedidas ao município de São Paulo /SP por comprovação de evidências técnicas, aplicação de projetos e soluções e ações realizadas no município: </a:t>
            </a:r>
            <a:br>
              <a:rPr lang="pt-BR" sz="160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</a:br>
            <a:endParaRPr lang="pt-BR" sz="160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171458" lvl="1" indent="-171458" algn="l" defTabSz="457223" rtl="0">
              <a:buFont typeface="Arial" panose="020B0604020202020204" pitchFamily="34" charset="0"/>
              <a:buChar char="•"/>
            </a:pPr>
            <a:r>
              <a:rPr lang="pt-BR" sz="105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Conformidade de 124 sobre 128 indicadores da norma ABNT NBR ISO 37120 atingindo uma maturidade 96 % e certificação PLATINA; </a:t>
            </a:r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171458" lvl="1" indent="-171458" algn="l" defTabSz="457223" rtl="0">
              <a:buFont typeface="Arial" panose="020B0604020202020204" pitchFamily="34" charset="0"/>
              <a:buChar char="•"/>
            </a:pPr>
            <a:r>
              <a:rPr lang="pt-BR" sz="105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Conformidade de 65 sobre 80 indicadores da norma ABNT NBR 37122 atingindo uma maturidade de 81% e certificação OURO; </a:t>
            </a:r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171458" lvl="1" indent="-171458" algn="l" defTabSz="457223" rtl="0">
              <a:buFont typeface="Arial" panose="020B0604020202020204" pitchFamily="34" charset="0"/>
              <a:buChar char="•"/>
            </a:pPr>
            <a:r>
              <a:rPr lang="pt-BR" sz="1050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Conformidade de 62 sobre 68 indicadores da norma ABNT NBR ISO 37123 atingindo uma maturidade de 91% e certificação PLATINA. </a:t>
            </a:r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algn="l" defTabSz="457223" rtl="0"/>
            <a:endParaRPr lang="pt-BR" sz="1050" kern="1200" dirty="0">
              <a:solidFill>
                <a:prstClr val="white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algn="l" defTabSz="457223" rtl="0"/>
            <a:r>
              <a:rPr lang="pt-BR" b="1" kern="1200" dirty="0">
                <a:solidFill>
                  <a:prstClr val="white"/>
                </a:solidFill>
                <a:latin typeface="Aptos" panose="020B0004020202020204" pitchFamily="34" charset="0"/>
                <a:ea typeface="+mn-ea"/>
                <a:cs typeface="+mn-cs"/>
              </a:rPr>
              <a:t>Consideradas as avaliações realizadas, o município atingiu 251 pontos sobre 276 passíveis de se alcançar, representando uma maturidade de Gestão Pública de 90%. </a:t>
            </a:r>
            <a:endParaRPr lang="pt-BR" sz="1050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xmlns="" id="{71A1FE1F-40A6-A222-5A1B-E5C48915C7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41842" y="68627"/>
            <a:ext cx="2014397" cy="181626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BD7C4D3B-F355-43D5-F939-45331F5FD6FC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pic>
        <p:nvPicPr>
          <p:cNvPr id="16" name="Picture 2" descr="C:\Users\d948193\Documents\PNG\SEC_INOV_E_TECNOL__HORIZONTAL MONOCROM_BLACK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24862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d948193\Documents\Logotipo_Prefeitura\logo_PrefSP_todos\logo_PrefSP_horizontais\PNG\logo_PrefSP_sem fundo_horizontal_preto_monocromático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45" y="3581962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67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C98F7B4-C8C3-6621-5D71-6DFD4B544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B4069CA4-C120-14DE-EE8C-7B31FE2BC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4EB17FDD-4E79-288D-4297-8ADFFA87B7F9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D30541E3-0FCE-1DC5-C8E1-A92737F17E8F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FBC89881-39DF-5D7E-F45A-B98FEAC83DF8}"/>
              </a:ext>
            </a:extLst>
          </p:cNvPr>
          <p:cNvSpPr txBox="1"/>
          <p:nvPr/>
        </p:nvSpPr>
        <p:spPr>
          <a:xfrm>
            <a:off x="0" y="1326467"/>
            <a:ext cx="2868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4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37122: </a:t>
            </a: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Inteligentes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77EF0023-C363-C3FB-3767-DB5D17B878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742377B2-1395-C86C-D28B-BFA171264A77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CD8DF845-1598-467A-F8DF-96C8ECCE47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E59782C5-B29C-1ACB-8537-F881817565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F10B31D2-03E2-0A4A-6623-75AF54CD545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A48B24C8-16EF-018C-BA18-7DF9E563E4F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2" name="object 22">
            <a:extLst>
              <a:ext uri="{FF2B5EF4-FFF2-40B4-BE49-F238E27FC236}">
                <a16:creationId xmlns:a16="http://schemas.microsoft.com/office/drawing/2014/main" xmlns="" id="{CD4470B5-5733-A99E-DBAA-55DB702F8A95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66664" y="1809750"/>
            <a:ext cx="2071736" cy="2067426"/>
          </a:xfrm>
          <a:prstGeom prst="rect">
            <a:avLst/>
          </a:prstGeom>
        </p:spPr>
      </p:pic>
      <p:pic>
        <p:nvPicPr>
          <p:cNvPr id="6" name="object 23">
            <a:extLst>
              <a:ext uri="{FF2B5EF4-FFF2-40B4-BE49-F238E27FC236}">
                <a16:creationId xmlns:a16="http://schemas.microsoft.com/office/drawing/2014/main" xmlns="" id="{EBC82732-3E1A-0D00-3A7B-B797AF27E7A9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866818" y="1332969"/>
            <a:ext cx="1922844" cy="2725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ject 25">
            <a:extLst>
              <a:ext uri="{FF2B5EF4-FFF2-40B4-BE49-F238E27FC236}">
                <a16:creationId xmlns:a16="http://schemas.microsoft.com/office/drawing/2014/main" xmlns="" id="{E94B93B7-3362-E8DB-4AC6-4623E83F9FC2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930608" y="1332969"/>
            <a:ext cx="1927392" cy="272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736E7BD0-D820-3BDA-0F01-6E3C8C10F0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xmlns="" id="{AF5D6866-BFBC-6AFA-0674-503BF6C1BDB3}"/>
              </a:ext>
            </a:extLst>
          </p:cNvPr>
          <p:cNvGrpSpPr/>
          <p:nvPr/>
        </p:nvGrpSpPr>
        <p:grpSpPr>
          <a:xfrm>
            <a:off x="7406282" y="1816261"/>
            <a:ext cx="1356722" cy="290027"/>
            <a:chOff x="8955532" y="2338974"/>
            <a:chExt cx="1808962" cy="386702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xmlns="" id="{F1A51650-C7A3-E286-11BD-3D177254D2F1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xmlns="" id="{936E7F26-14BD-2E64-D97E-BB397F70A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pic>
        <p:nvPicPr>
          <p:cNvPr id="22" name="Picture 2" descr="C:\Users\d948193\Documents\PNG\SEC_INOV_E_TECNOL__HORIZONTAL MONOCROM_BLAC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24862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d948193\Documents\Logotipo_Prefeitura\logo_PrefSP_todos\logo_PrefSP_horizontais\PNG\logo_PrefSP_sem fundo_horizontal_preto_monocromátic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45" y="3581962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18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DFBFD1B-C13B-1592-BD71-BABA4BD4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10DBCB23-ED6C-978C-43CB-0061CA30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313AD769-20C4-29CC-6B06-FE211D35A854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F4504F7F-1879-82B1-7506-16350AD672CA}"/>
              </a:ext>
            </a:extLst>
          </p:cNvPr>
          <p:cNvSpPr txBox="1"/>
          <p:nvPr/>
        </p:nvSpPr>
        <p:spPr>
          <a:xfrm>
            <a:off x="0" y="1326467"/>
            <a:ext cx="286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4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37120: </a:t>
            </a: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serviços urbanos e</a:t>
            </a:r>
            <a:b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</a:b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 qualidade de vida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63536163-13C5-2EB6-82AC-64D6B1E1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01B8CCDF-6CE3-5710-271D-C4180DDBB7EE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7AEA5610-6293-6D91-2B8E-B27545AC0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D1533739-51B2-7A8F-01D4-CADB876FFB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9305A219-556A-806C-EFC8-4258D9928D8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0633F659-4D41-D977-FFDD-6DAFBE0221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2" name="object 22">
            <a:extLst>
              <a:ext uri="{FF2B5EF4-FFF2-40B4-BE49-F238E27FC236}">
                <a16:creationId xmlns:a16="http://schemas.microsoft.com/office/drawing/2014/main" xmlns="" id="{3A4F972C-5583-0DCA-9E8D-EC4A9E131F53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2386" y="1815832"/>
            <a:ext cx="2104191" cy="2104190"/>
          </a:xfrm>
          <a:prstGeom prst="rect">
            <a:avLst/>
          </a:prstGeom>
        </p:spPr>
      </p:pic>
      <p:pic>
        <p:nvPicPr>
          <p:cNvPr id="6" name="object 23">
            <a:extLst>
              <a:ext uri="{FF2B5EF4-FFF2-40B4-BE49-F238E27FC236}">
                <a16:creationId xmlns:a16="http://schemas.microsoft.com/office/drawing/2014/main" xmlns="" id="{316A2322-A70F-B7A9-913E-EB3268991CEA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868962" y="1332968"/>
            <a:ext cx="1940437" cy="27349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object 25">
            <a:extLst>
              <a:ext uri="{FF2B5EF4-FFF2-40B4-BE49-F238E27FC236}">
                <a16:creationId xmlns:a16="http://schemas.microsoft.com/office/drawing/2014/main" xmlns="" id="{0CAD6A4E-466E-0C61-1417-EEB1BE949567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924738" y="1332969"/>
            <a:ext cx="1912468" cy="2722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0A83EE33-98B1-9E61-03DD-CD1ED2D4E06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xmlns="" id="{93372191-730C-59DE-B6FC-D442C5860954}"/>
              </a:ext>
            </a:extLst>
          </p:cNvPr>
          <p:cNvGrpSpPr/>
          <p:nvPr/>
        </p:nvGrpSpPr>
        <p:grpSpPr>
          <a:xfrm>
            <a:off x="7406282" y="1816261"/>
            <a:ext cx="1356722" cy="290027"/>
            <a:chOff x="8955532" y="2338974"/>
            <a:chExt cx="1808962" cy="386702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xmlns="" id="{F7E7B2C3-8B27-4E30-D27A-FD914AEF6CEB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xmlns="" id="{AE0CE5E0-2C0E-CAFD-B4FD-E97CC1380B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FA484986-FD7D-2047-46B4-A024E132E062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pic>
        <p:nvPicPr>
          <p:cNvPr id="22" name="Picture 2" descr="C:\Users\d948193\Documents\PNG\SEC_INOV_E_TECNOL__HORIZONTAL MONOCROM_BLACK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24862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d948193\Documents\Logotipo_Prefeitura\logo_PrefSP_todos\logo_PrefSP_horizontais\PNG\logo_PrefSP_sem fundo_horizontal_preto_monocromático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45" y="3581962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88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ECEECE9-796D-3C6A-C527-D309391D0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3184EEC6-2A3C-3622-07DB-AEC6BB4E9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06FD1046-A5BF-FBBA-28AB-69646EFF4F20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F4158531-484D-DB53-4E34-E826F7166706}"/>
              </a:ext>
            </a:extLst>
          </p:cNvPr>
          <p:cNvSpPr txBox="1"/>
          <p:nvPr/>
        </p:nvSpPr>
        <p:spPr>
          <a:xfrm>
            <a:off x="0" y="1326467"/>
            <a:ext cx="2868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4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37123: </a:t>
            </a:r>
            <a:r>
              <a:rPr lang="pt-BR" sz="14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</a:t>
            </a:r>
            <a:r>
              <a:rPr lang="pt-BR" sz="1400" dirty="0" err="1">
                <a:solidFill>
                  <a:schemeClr val="bg1"/>
                </a:solidFill>
                <a:latin typeface="Corporate S Light" panose="020B0303040000020004" pitchFamily="34" charset="77"/>
              </a:rPr>
              <a:t>Relilientes</a:t>
            </a:r>
            <a:endParaRPr lang="pt-BR" sz="1400" dirty="0">
              <a:solidFill>
                <a:schemeClr val="bg1"/>
              </a:solidFill>
              <a:latin typeface="Corporate S Light" panose="020B0303040000020004" pitchFamily="34" charset="77"/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66D5683F-3D2C-4BBC-D36B-4BA716352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D54DC71C-C758-F3DE-08DD-9B41716DD27D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D85F1C3E-D8A0-26A1-080B-282191602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C3DEA33F-329E-AD0F-2715-52B0D6D6A1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5C76B37D-85C6-7CDD-49F7-7AA27C4159E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06516582-28B3-732A-6CDF-52C3AC6CA2B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5" name="object 22">
            <a:extLst>
              <a:ext uri="{FF2B5EF4-FFF2-40B4-BE49-F238E27FC236}">
                <a16:creationId xmlns:a16="http://schemas.microsoft.com/office/drawing/2014/main" xmlns="" id="{2469D5C4-9318-0C77-7117-F453C27EFFEF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70304" y="1809750"/>
            <a:ext cx="2104191" cy="2104191"/>
          </a:xfrm>
          <a:prstGeom prst="rect">
            <a:avLst/>
          </a:prstGeom>
        </p:spPr>
      </p:pic>
      <p:pic>
        <p:nvPicPr>
          <p:cNvPr id="9" name="object 23">
            <a:extLst>
              <a:ext uri="{FF2B5EF4-FFF2-40B4-BE49-F238E27FC236}">
                <a16:creationId xmlns:a16="http://schemas.microsoft.com/office/drawing/2014/main" xmlns="" id="{074CE256-6644-12E5-E335-E84B3D4D9C9C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844798" y="1326467"/>
            <a:ext cx="1944863" cy="2722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ject 25">
            <a:extLst>
              <a:ext uri="{FF2B5EF4-FFF2-40B4-BE49-F238E27FC236}">
                <a16:creationId xmlns:a16="http://schemas.microsoft.com/office/drawing/2014/main" xmlns="" id="{41FF6165-BB5F-6C35-28FC-3A0BA6C2199F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904212" y="1332969"/>
            <a:ext cx="1933783" cy="2722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xmlns="" id="{D809A4AF-ACB2-D52D-F5E4-6ADB62551F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xmlns="" id="{A86F78EA-BA2F-C4BE-D89B-E1B534E2EAF5}"/>
              </a:ext>
            </a:extLst>
          </p:cNvPr>
          <p:cNvGrpSpPr/>
          <p:nvPr/>
        </p:nvGrpSpPr>
        <p:grpSpPr>
          <a:xfrm>
            <a:off x="7406282" y="1816261"/>
            <a:ext cx="1356722" cy="290027"/>
            <a:chOff x="8955532" y="2338974"/>
            <a:chExt cx="1808962" cy="386702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xmlns="" id="{97B6F6CD-A282-EE37-F668-E8DEC198876A}"/>
                </a:ext>
              </a:extLst>
            </p:cNvPr>
            <p:cNvSpPr txBox="1"/>
            <p:nvPr/>
          </p:nvSpPr>
          <p:spPr>
            <a:xfrm>
              <a:off x="9443191" y="2401521"/>
              <a:ext cx="1321303" cy="292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25" spc="225" dirty="0">
                  <a:solidFill>
                    <a:schemeClr val="bg1"/>
                  </a:solidFill>
                  <a:latin typeface="Corporate S Regular" panose="020B0503040000020004" pitchFamily="34" charset="77"/>
                </a:rPr>
                <a:t>SMART CITY</a:t>
              </a:r>
            </a:p>
          </p:txBody>
        </p:sp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xmlns="" id="{03C8ED67-0B95-7CF7-DFE4-92679A7096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lum bright="70000" contrast="-70000"/>
            </a:blip>
            <a:srcRect r="64524"/>
            <a:stretch/>
          </p:blipFill>
          <p:spPr>
            <a:xfrm>
              <a:off x="8955532" y="2338974"/>
              <a:ext cx="476986" cy="386702"/>
            </a:xfrm>
            <a:prstGeom prst="rect">
              <a:avLst/>
            </a:prstGeom>
          </p:spPr>
        </p:pic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108961A4-0ABE-2907-E2C8-58848B1B00E4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pic>
        <p:nvPicPr>
          <p:cNvPr id="22" name="Picture 2" descr="C:\Users\d948193\Documents\PNG\SEC_INOV_E_TECNOL__HORIZONTAL MONOCROM_BLAC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24862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d948193\Documents\Logotipo_Prefeitura\logo_PrefSP_todos\logo_PrefSP_horizontais\PNG\logo_PrefSP_sem fundo_horizontal_preto_monocromático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45" y="3581962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15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DFBFD1B-C13B-1592-BD71-BABA4BD40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10DBCB23-ED6C-978C-43CB-0061CA30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4988703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313AD769-20C4-29CC-6B06-FE211D35A854}"/>
              </a:ext>
            </a:extLst>
          </p:cNvPr>
          <p:cNvSpPr txBox="1"/>
          <p:nvPr/>
        </p:nvSpPr>
        <p:spPr>
          <a:xfrm>
            <a:off x="2149148" y="894500"/>
            <a:ext cx="4126451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75" spc="225" dirty="0">
                <a:solidFill>
                  <a:schemeClr val="bg1"/>
                </a:solidFill>
                <a:latin typeface="Corporate S Regular" panose="020B0503040000020004" pitchFamily="34" charset="77"/>
              </a:rPr>
              <a:t>INTELIGENTE | RESILIENTE | SUSTENTÁVEL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F4504F7F-1879-82B1-7506-16350AD672CA}"/>
              </a:ext>
            </a:extLst>
          </p:cNvPr>
          <p:cNvSpPr txBox="1"/>
          <p:nvPr/>
        </p:nvSpPr>
        <p:spPr>
          <a:xfrm>
            <a:off x="3387374" y="1267183"/>
            <a:ext cx="578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37120: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serviços urbanos e qualidade de vida;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37122: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inteligentes;</a:t>
            </a:r>
          </a:p>
          <a:p>
            <a:r>
              <a:rPr lang="pt-BR" sz="1200" dirty="0">
                <a:solidFill>
                  <a:srgbClr val="F9CC60"/>
                </a:solidFill>
                <a:latin typeface="Corporate S Light" panose="020B0303040000020004" pitchFamily="34" charset="77"/>
              </a:rPr>
              <a:t>&gt;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 </a:t>
            </a:r>
            <a:r>
              <a:rPr lang="pt-BR" sz="1200" b="1" dirty="0">
                <a:solidFill>
                  <a:schemeClr val="bg1"/>
                </a:solidFill>
                <a:latin typeface="Corporate S Light" panose="020B0303040000020004" pitchFamily="34" charset="77"/>
              </a:rPr>
              <a:t>ISO 37123: </a:t>
            </a:r>
            <a:r>
              <a:rPr lang="pt-BR" sz="1200" dirty="0">
                <a:solidFill>
                  <a:schemeClr val="bg1"/>
                </a:solidFill>
                <a:latin typeface="Corporate S Light" panose="020B0303040000020004" pitchFamily="34" charset="77"/>
              </a:rPr>
              <a:t>cidades resilientes.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xmlns="" id="{63536163-13C5-2EB6-82AC-64D6B1E1D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346" y="75632"/>
            <a:ext cx="966033" cy="1020809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01B8CCDF-6CE3-5710-271D-C4180DDBB7EE}"/>
              </a:ext>
            </a:extLst>
          </p:cNvPr>
          <p:cNvSpPr/>
          <p:nvPr/>
        </p:nvSpPr>
        <p:spPr>
          <a:xfrm>
            <a:off x="-2" y="4130129"/>
            <a:ext cx="9144000" cy="1015409"/>
          </a:xfrm>
          <a:prstGeom prst="rect">
            <a:avLst/>
          </a:prstGeom>
          <a:solidFill>
            <a:srgbClr val="F9CC60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xmlns="" id="{7AEA5610-6293-6D91-2B8E-B27545AC0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900" y="4277221"/>
            <a:ext cx="558890" cy="59068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D1533739-51B2-7A8F-01D4-CADB876FFB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2546" y="-95663"/>
            <a:ext cx="2014397" cy="18162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xmlns="" id="{9305A219-556A-806C-EFC8-4258D9928D8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916919" y="4412636"/>
            <a:ext cx="846085" cy="47386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0633F659-4D41-D977-FFDD-6DAFBE0221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88" t="385" r="41058" b="-385"/>
          <a:stretch/>
        </p:blipFill>
        <p:spPr>
          <a:xfrm>
            <a:off x="408091" y="4434761"/>
            <a:ext cx="586484" cy="42961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A8A6610D-FD05-7ED9-70D6-E19444A45EF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65182">
            <a:off x="5362640" y="1048524"/>
            <a:ext cx="2445280" cy="3497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E94CF62A-5B41-6BA0-6E5D-0ED3EE7718B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7" t="9254" r="2734" b="15532"/>
          <a:stretch/>
        </p:blipFill>
        <p:spPr>
          <a:xfrm rot="4403675">
            <a:off x="730385" y="1079508"/>
            <a:ext cx="2413393" cy="3385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CFA625AA-249A-937A-7536-42DE86D493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82150" y="4313956"/>
            <a:ext cx="1570941" cy="45182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F85CFD27-32CE-75CB-8AC0-2A310DB0700E}"/>
              </a:ext>
            </a:extLst>
          </p:cNvPr>
          <p:cNvSpPr txBox="1"/>
          <p:nvPr/>
        </p:nvSpPr>
        <p:spPr>
          <a:xfrm>
            <a:off x="2135116" y="73634"/>
            <a:ext cx="4305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CIDADE DE SÃO PAULO </a:t>
            </a:r>
          </a:p>
          <a:p>
            <a:r>
              <a:rPr lang="pt-BR" sz="2700" b="1" dirty="0">
                <a:solidFill>
                  <a:schemeClr val="bg1"/>
                </a:solidFill>
                <a:latin typeface="Corporate S ExtraBold" panose="020B0503040000020004" pitchFamily="34" charset="77"/>
              </a:rPr>
              <a:t>CERTIFICADA PELA ABNT-ISO</a:t>
            </a:r>
          </a:p>
        </p:txBody>
      </p:sp>
      <p:pic>
        <p:nvPicPr>
          <p:cNvPr id="17" name="Picture 2" descr="C:\Users\d948193\Documents\PNG\SEC_INOV_E_TECNOL__HORIZONTAL MONOCROM_BLACK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24862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d948193\Documents\Logotipo_Prefeitura\logo_PrefSP_todos\logo_PrefSP_horizontais\PNG\logo_PrefSP_sem fundo_horizontal_preto_monocromático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445" y="3581962"/>
            <a:ext cx="19812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58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142041</TotalTime>
  <Words>212</Words>
  <Application>Microsoft Office PowerPoint</Application>
  <PresentationFormat>Apresentação na tela (16:9)</PresentationFormat>
  <Paragraphs>43</Paragraphs>
  <Slides>6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COMITIVA GOVERNO ALEMÃO</dc:title>
  <dc:creator>Humberto</dc:creator>
  <cp:lastModifiedBy>Leonardo Lima dos Santos</cp:lastModifiedBy>
  <cp:revision>59</cp:revision>
  <cp:lastPrinted>2023-05-06T13:16:29Z</cp:lastPrinted>
  <dcterms:created xsi:type="dcterms:W3CDTF">2023-04-12T17:32:38Z</dcterms:created>
  <dcterms:modified xsi:type="dcterms:W3CDTF">2025-08-13T13:53:32Z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